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0160000" cy="7620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00" y="1247070"/>
            <a:ext cx="7620000" cy="2652889"/>
          </a:xfrm>
        </p:spPr>
        <p:txBody>
          <a:bodyPr anchor="b"/>
          <a:lstStyle>
            <a:lvl1pPr algn="ctr"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4002264"/>
            <a:ext cx="7620000" cy="1839736"/>
          </a:xfr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09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557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0" y="405694"/>
            <a:ext cx="2190750" cy="64575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0" y="405694"/>
            <a:ext cx="6445250" cy="645759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5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360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8" y="1899710"/>
            <a:ext cx="8763000" cy="3169708"/>
          </a:xfrm>
        </p:spPr>
        <p:txBody>
          <a:bodyPr anchor="b"/>
          <a:lstStyle>
            <a:lvl1pPr>
              <a:defRPr sz="5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8" y="5099405"/>
            <a:ext cx="8763000" cy="166687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85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028472"/>
            <a:ext cx="4318000" cy="4834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028472"/>
            <a:ext cx="4318000" cy="48348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064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405696"/>
            <a:ext cx="8763000" cy="14728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1867959"/>
            <a:ext cx="4298156" cy="91545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2783417"/>
            <a:ext cx="4298156" cy="4093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1867959"/>
            <a:ext cx="4319323" cy="915458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2783417"/>
            <a:ext cx="4319323" cy="4093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56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20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15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04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508000"/>
            <a:ext cx="3276864" cy="1778000"/>
          </a:xfrm>
        </p:spPr>
        <p:txBody>
          <a:bodyPr anchor="b"/>
          <a:lstStyle>
            <a:lvl1pPr>
              <a:defRPr sz="2667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9323" y="1097141"/>
            <a:ext cx="5143500" cy="5415139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2286000"/>
            <a:ext cx="3276864" cy="4235098"/>
          </a:xfrm>
        </p:spPr>
        <p:txBody>
          <a:bodyPr/>
          <a:lstStyle>
            <a:lvl1pPr marL="0" indent="0">
              <a:buNone/>
              <a:defRPr sz="1333"/>
            </a:lvl1pPr>
            <a:lvl2pPr marL="380985" indent="0">
              <a:buNone/>
              <a:defRPr sz="1167"/>
            </a:lvl2pPr>
            <a:lvl3pPr marL="761970" indent="0">
              <a:buNone/>
              <a:defRPr sz="1000"/>
            </a:lvl3pPr>
            <a:lvl4pPr marL="1142954" indent="0">
              <a:buNone/>
              <a:defRPr sz="833"/>
            </a:lvl4pPr>
            <a:lvl5pPr marL="1523939" indent="0">
              <a:buNone/>
              <a:defRPr sz="833"/>
            </a:lvl5pPr>
            <a:lvl6pPr marL="1904924" indent="0">
              <a:buNone/>
              <a:defRPr sz="833"/>
            </a:lvl6pPr>
            <a:lvl7pPr marL="2285909" indent="0">
              <a:buNone/>
              <a:defRPr sz="833"/>
            </a:lvl7pPr>
            <a:lvl8pPr marL="2666893" indent="0">
              <a:buNone/>
              <a:defRPr sz="833"/>
            </a:lvl8pPr>
            <a:lvl9pPr marL="3047878" indent="0">
              <a:buNone/>
              <a:defRPr sz="8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84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405696"/>
            <a:ext cx="8763000" cy="1472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028472"/>
            <a:ext cx="8763000" cy="483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62B0F-A076-4842-B98C-0C00B546E0E8}" type="datetimeFigureOut">
              <a:rPr lang="en-GB" smtClean="0"/>
              <a:t>24/05/2018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7062613"/>
            <a:ext cx="3429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7062613"/>
            <a:ext cx="22860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33E01-454F-47FE-9F72-0D54731E6B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5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55700" y="25400"/>
            <a:ext cx="7649592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Paper 1: Case studies and Examples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711200"/>
            <a:ext cx="8708771" cy="453351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794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44958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43815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00" y="2286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578637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371600"/>
            <a:ext cx="3659632" cy="215328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01600" y="3873500"/>
            <a:ext cx="3193604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Exxon Valdez, 1989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10 million gallons of oil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000" y="215900"/>
            <a:ext cx="642935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Environmental issues in Alaska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1320800"/>
            <a:ext cx="2691765" cy="305765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0" y="1371600"/>
            <a:ext cx="3107944" cy="193027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7" name="TextBox 6"/>
          <p:cNvSpPr txBox="1"/>
          <p:nvPr/>
        </p:nvSpPr>
        <p:spPr>
          <a:xfrm>
            <a:off x="5740400" y="4546600"/>
            <a:ext cx="3249861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Trans-Alaskan Pipeline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7800" y="5105400"/>
            <a:ext cx="239201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4x4 off roading...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67512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181100"/>
            <a:ext cx="2818257" cy="415036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150" y="457200"/>
            <a:ext cx="3441700" cy="22733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2946400"/>
            <a:ext cx="3645915" cy="237020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1612900" y="0"/>
            <a:ext cx="7842504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The Holderness coastline: Flamborough to Spurn Head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4400" y="4673600"/>
            <a:ext cx="3215005" cy="49244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300" smtClean="0">
                <a:solidFill>
                  <a:srgbClr val="000000"/>
                </a:solidFill>
                <a:latin typeface="Arial - 18"/>
              </a:rPr>
              <a:t>Spits can join the coast to form a bar e.g. Slapton Ley, Devon</a:t>
            </a:r>
            <a:endParaRPr lang="en-GB" sz="1300">
              <a:solidFill>
                <a:srgbClr val="000000"/>
              </a:solidFill>
              <a:latin typeface="Arial - 1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1600" y="3009900"/>
            <a:ext cx="2532955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Longshore drift &amp; 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deposition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772129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00" y="1549400"/>
            <a:ext cx="5145913" cy="346100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955800" y="228600"/>
            <a:ext cx="6709519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Holbeck Hall, Scarborough,1993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18400" y="3556000"/>
            <a:ext cx="236284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Mass movement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13600" y="1117600"/>
            <a:ext cx="2803971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Rotational slumping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0" y="1054100"/>
            <a:ext cx="1956842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Soft coastline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500" y="3606800"/>
            <a:ext cx="180429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Boulder clay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309503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914400"/>
            <a:ext cx="5793486" cy="361353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435100" y="114300"/>
            <a:ext cx="8046293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Managed retreat: Medmerry, W.Sussex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003300"/>
            <a:ext cx="2431288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Allow land to flood to a point</a:t>
            </a:r>
          </a:p>
          <a:p>
            <a:endParaRPr lang="en-GB" smtClean="0">
              <a:solidFill>
                <a:srgbClr val="000000"/>
              </a:solidFill>
              <a:latin typeface="Arial - 24"/>
            </a:endParaRP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Saltmarsh develops = more wildlife</a:t>
            </a:r>
          </a:p>
          <a:p>
            <a:endParaRPr lang="en-GB" smtClean="0">
              <a:solidFill>
                <a:srgbClr val="000000"/>
              </a:solidFill>
              <a:latin typeface="Arial - 24"/>
            </a:endParaRP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Coastal realignment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253203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774700"/>
            <a:ext cx="5493004" cy="449821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990600" y="12700"/>
            <a:ext cx="7123857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Coastal management: Lyme Regis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00" y="965200"/>
            <a:ext cx="2550071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Hard engineering: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ea wall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groynes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rock armour 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2600" y="889000"/>
            <a:ext cx="2201291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Soft engineering: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b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each nourishment</a:t>
            </a:r>
          </a:p>
          <a:p>
            <a:endParaRPr lang="en-GB" smtClean="0">
              <a:solidFill>
                <a:srgbClr val="000000"/>
              </a:solidFill>
              <a:latin typeface="Arial - 24"/>
            </a:endParaRP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beach reprofiling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932035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850900"/>
            <a:ext cx="3422777" cy="223774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1117600"/>
            <a:ext cx="5052314" cy="377050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3251200"/>
            <a:ext cx="3617087" cy="195453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2832100" y="190500"/>
            <a:ext cx="5733728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River landforms: River Tees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500" y="431800"/>
            <a:ext cx="161766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High Force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353150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2463800"/>
            <a:ext cx="2883281" cy="188823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676400" y="152400"/>
            <a:ext cx="7750944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Flood management: River Ouse, York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300" y="787400"/>
            <a:ext cx="2550071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Hard engineering: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Foss Barrier 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Floodwalls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9800" y="800100"/>
            <a:ext cx="2732659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Soft engineering: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Tree plantations in the Yorkshire Dales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pic>
        <p:nvPicPr>
          <p:cNvPr id="6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50" y="2616200"/>
            <a:ext cx="3129026" cy="1940941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616200"/>
            <a:ext cx="2380361" cy="175602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547309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2700" y="38100"/>
            <a:ext cx="7649591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Paper 2: Case studies and Examples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723900"/>
            <a:ext cx="8708771" cy="453351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2921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855" y="45085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3942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0" y="241300"/>
            <a:ext cx="1020445" cy="10204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764777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1231900"/>
            <a:ext cx="3482721" cy="335889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485900" y="25400"/>
            <a:ext cx="6886004" cy="41549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100" smtClean="0">
                <a:solidFill>
                  <a:srgbClr val="000000"/>
                </a:solidFill>
                <a:latin typeface="Arial - 28"/>
              </a:rPr>
              <a:t>City in a LIC or NEE: Rio de Janeiro, Brazil</a:t>
            </a:r>
            <a:endParaRPr lang="en-GB" sz="2100">
              <a:solidFill>
                <a:srgbClr val="000000"/>
              </a:solidFill>
              <a:latin typeface="Arial - 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825500"/>
            <a:ext cx="2248794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5"/>
              </a:rPr>
              <a:t>2016 Olympics</a:t>
            </a:r>
            <a:endParaRPr lang="en-GB">
              <a:solidFill>
                <a:srgbClr val="000000"/>
              </a:solidFill>
              <a:latin typeface="Arial - 25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" y="1600200"/>
            <a:ext cx="2623009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000000"/>
                </a:solidFill>
                <a:latin typeface="Arial - 26"/>
              </a:rPr>
              <a:t>Banking services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628900"/>
            <a:ext cx="3008188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000000"/>
                </a:solidFill>
                <a:latin typeface="Arial - 26"/>
              </a:rPr>
              <a:t>Chemical industries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013200"/>
            <a:ext cx="293499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000000"/>
                </a:solidFill>
                <a:latin typeface="Arial - 26"/>
              </a:rPr>
              <a:t>Tourism &amp; beaches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1800" y="787400"/>
            <a:ext cx="3234055" cy="96949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FF0000"/>
                </a:solidFill>
                <a:latin typeface="Arial - 26"/>
              </a:rPr>
              <a:t>Social challenges &amp; opportunities:</a:t>
            </a:r>
            <a:r>
              <a:rPr lang="en-GB" sz="1900" smtClean="0">
                <a:solidFill>
                  <a:srgbClr val="000000"/>
                </a:solidFill>
                <a:latin typeface="Arial - 26"/>
              </a:rPr>
              <a:t> health, education, housing, water.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69100" y="2806700"/>
            <a:ext cx="3275838" cy="126188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FF0000"/>
                </a:solidFill>
                <a:latin typeface="Arial - 26"/>
              </a:rPr>
              <a:t>Economic challenges &amp; opportunities: </a:t>
            </a:r>
            <a:r>
              <a:rPr lang="en-GB" sz="1900" smtClean="0">
                <a:solidFill>
                  <a:srgbClr val="000000"/>
                </a:solidFill>
                <a:latin typeface="Arial - 26"/>
              </a:rPr>
              <a:t>unemployment / employment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11500" y="4851400"/>
            <a:ext cx="3890119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000000"/>
                </a:solidFill>
                <a:latin typeface="Arial - 26"/>
              </a:rPr>
              <a:t>Rocinha - favela, 100,000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</p:spTree>
    <p:extLst>
      <p:ext uri="{BB962C8B-B14F-4D97-AF65-F5344CB8AC3E}">
        <p14:creationId xmlns:p14="http://schemas.microsoft.com/office/powerpoint/2010/main" val="1232308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600200"/>
            <a:ext cx="4268597" cy="248412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977900" y="114300"/>
            <a:ext cx="9048242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Planning to improve lives of urban poor: Favela Bairro Project, Rio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1600200"/>
            <a:ext cx="2663952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Successes: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Improved water supply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New health &amp; education services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Cable car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1473200"/>
            <a:ext cx="2631186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Problems: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$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1bn not enough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Residents still lack skills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High rent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97725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700" y="838200"/>
            <a:ext cx="3441700" cy="40005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540000" y="25400"/>
            <a:ext cx="6302995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Nepal Earthquake - LIC. 2015.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7800" y="977900"/>
            <a:ext cx="3105277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600" smtClean="0">
                <a:solidFill>
                  <a:srgbClr val="FF0000"/>
                </a:solidFill>
                <a:latin typeface="Arial - 22"/>
              </a:rPr>
              <a:t>Primary effect:</a:t>
            </a:r>
            <a:r>
              <a:rPr lang="en-GB" sz="1600" smtClean="0">
                <a:solidFill>
                  <a:srgbClr val="000000"/>
                </a:solidFill>
                <a:latin typeface="Arial - 22"/>
              </a:rPr>
              <a:t> 9,000 deaths (Kathmandu)</a:t>
            </a:r>
            <a:endParaRPr lang="en-GB" sz="1600">
              <a:solidFill>
                <a:srgbClr val="000000"/>
              </a:solidFill>
              <a:latin typeface="Arial - 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000" y="2438400"/>
            <a:ext cx="3044698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Secondary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avalanches on Mount Everest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0" y="977900"/>
            <a:ext cx="3007233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Immediate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UK search &amp; rescue teams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7700" y="2870200"/>
            <a:ext cx="3114675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Long-term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stricter building codes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1000279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90600"/>
            <a:ext cx="4363720" cy="298589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413000" y="12700"/>
            <a:ext cx="5614963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Major city in the UK: Bristol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5700" y="1117600"/>
            <a:ext cx="2851785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Investment e.g. BMW &amp; Airbus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Finance / hi-tech industries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Airport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Inward migration = +/-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1600" y="4216400"/>
            <a:ext cx="2553462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Opportunities &amp; challenges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" y="3860800"/>
            <a:ext cx="222815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Urban greening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300" y="927100"/>
            <a:ext cx="1566912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Dereliction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00" y="1879600"/>
            <a:ext cx="226149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Brownfield sites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600" y="2794000"/>
            <a:ext cx="1922611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Urban sprawl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131750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1682750"/>
            <a:ext cx="4227703" cy="289966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1663700"/>
            <a:ext cx="5205857" cy="286766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1028700" y="660400"/>
            <a:ext cx="512509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Deprivation and inequalities in Bristol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7900" y="1244600"/>
            <a:ext cx="2634159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Filwood (deprived)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1206500"/>
            <a:ext cx="43815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Stoke Bishop (affluent suburb)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549692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1028700"/>
            <a:ext cx="4830445" cy="293827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850900" y="228600"/>
            <a:ext cx="91694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Urban regeneration: Temple Quarter, Bristol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70000"/>
            <a:ext cx="229557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Enterprise Zone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00" y="2654300"/>
            <a:ext cx="2590292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New bridge across River Avon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81900" y="1092200"/>
            <a:ext cx="2511933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Engine Shed (hi-tech businesses)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8900" y="2654300"/>
            <a:ext cx="2314702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Bristol Arena (£90m)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4294482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016000"/>
            <a:ext cx="5578094" cy="318122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104900" y="63500"/>
            <a:ext cx="8207474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Urban sustainability: Freiburg, Germany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850900"/>
            <a:ext cx="2398522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Social sus: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l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ocals invest in renewable energy &amp; get free football tickets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900" y="4330700"/>
            <a:ext cx="7067897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Economic sustainability: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2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50 jobs in Solar Valley / environmental businesses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31200" y="1028700"/>
            <a:ext cx="1962531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Env sus: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r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e-use &amp; recycle waste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7700" y="3556000"/>
            <a:ext cx="19685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Vauban: brownfield, low energy, green roofs.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518890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5200" y="177800"/>
            <a:ext cx="8310166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Economic change in a NEE or LIC: India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927100"/>
            <a:ext cx="4310253" cy="253136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190500" y="977900"/>
            <a:ext cx="3006378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Former British colony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800" y="1905000"/>
            <a:ext cx="1592511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HDI = 0.61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0" y="3035300"/>
            <a:ext cx="3068193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Outsourcing of call centres &amp; IT services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200" y="4406900"/>
            <a:ext cx="2701578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TNCs e.g. Unilever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+ / -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83000" y="4038600"/>
            <a:ext cx="3717776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Short term aid from NGOS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9200" y="4622800"/>
            <a:ext cx="3532783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Top down / bottom up aid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75600" y="3390900"/>
            <a:ext cx="2183384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Economic growth affects the environment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64500" y="965200"/>
            <a:ext cx="2153539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Reduced tariffs = more trade. 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62900" y="2476500"/>
            <a:ext cx="188912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Globalisation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671622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231900"/>
            <a:ext cx="4679950" cy="315226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016000" y="38100"/>
            <a:ext cx="8815451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Tourism to reduce the development gap in a LIC or NEE: Jamaica.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100" y="1498600"/>
            <a:ext cx="1821111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24% of GDP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000" y="2298700"/>
            <a:ext cx="2380258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$2bn / yr income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00" y="3987800"/>
            <a:ext cx="2171154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Multiplier effect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3136900"/>
            <a:ext cx="187260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200,000 jobs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59700" y="1244600"/>
            <a:ext cx="1896872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Money goes to TNCs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2489200"/>
            <a:ext cx="23241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Volatile industry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34300" y="3149600"/>
            <a:ext cx="2290826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Low skill - low paid jobs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59700" y="4495800"/>
            <a:ext cx="183837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Env damage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6686" y="970617"/>
            <a:ext cx="393998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FF0000"/>
                </a:solidFill>
                <a:latin typeface="Arial - 36"/>
              </a:rPr>
              <a:t>+</a:t>
            </a:r>
            <a:endParaRPr lang="en-GB" sz="2700">
              <a:solidFill>
                <a:srgbClr val="FF0000"/>
              </a:solidFill>
              <a:latin typeface="Arial - 36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98013" y="778834"/>
            <a:ext cx="279251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FF0000"/>
                </a:solidFill>
                <a:latin typeface="Arial - 36"/>
              </a:rPr>
              <a:t>-</a:t>
            </a:r>
            <a:endParaRPr lang="en-GB" sz="2700">
              <a:solidFill>
                <a:srgbClr val="FF0000"/>
              </a:solidFill>
              <a:latin typeface="Arial - 36"/>
            </a:endParaRPr>
          </a:p>
        </p:txBody>
      </p:sp>
    </p:spTree>
    <p:extLst>
      <p:ext uri="{BB962C8B-B14F-4D97-AF65-F5344CB8AC3E}">
        <p14:creationId xmlns:p14="http://schemas.microsoft.com/office/powerpoint/2010/main" val="763313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066800"/>
            <a:ext cx="4902454" cy="367906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393700" y="0"/>
            <a:ext cx="98425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How modern industry can be more sustainable: Tor Quarry, Somerset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625600"/>
            <a:ext cx="2333625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Restore lake for wildlife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800" y="2870200"/>
            <a:ext cx="1979464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Trees planted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58100" y="1320800"/>
            <a:ext cx="2368423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Monitor noise and air pollution from lorries and quarrying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6500" y="3340100"/>
            <a:ext cx="2457958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Rail transport = less disruption &amp; pollution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166923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82700"/>
            <a:ext cx="4035425" cy="388569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435100" y="152400"/>
            <a:ext cx="858266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Example of a local energy scheme in a LIC: Chambamontera micro-hydro  </a:t>
            </a:r>
          </a:p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												or Bihar, India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700" y="2260600"/>
            <a:ext cx="2092579" cy="256463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8686800" y="2616200"/>
            <a:ext cx="13335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Burn rice husks = biomass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1259155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279400"/>
            <a:ext cx="5368163" cy="4813554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119463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990600"/>
            <a:ext cx="4766690" cy="343382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133600" y="101600"/>
            <a:ext cx="62262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Chile Earthquake - HIC. 2010.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00" y="1079500"/>
            <a:ext cx="1993900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600" smtClean="0">
                <a:solidFill>
                  <a:srgbClr val="FF0000"/>
                </a:solidFill>
                <a:latin typeface="Arial - 22"/>
              </a:rPr>
              <a:t>Primary effect:</a:t>
            </a:r>
            <a:r>
              <a:rPr lang="en-GB" sz="1600" smtClean="0">
                <a:solidFill>
                  <a:srgbClr val="000000"/>
                </a:solidFill>
                <a:latin typeface="Arial - 22"/>
              </a:rPr>
              <a:t> 500 deaths (Santiago)</a:t>
            </a:r>
            <a:endParaRPr lang="en-GB" sz="1600">
              <a:solidFill>
                <a:srgbClr val="000000"/>
              </a:solidFill>
              <a:latin typeface="Arial - 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00" y="2997200"/>
            <a:ext cx="3044698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Secondary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 tsunami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69200" y="762000"/>
            <a:ext cx="2169033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Immediate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        power restored to 90% of homes in 10 days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0" y="3111500"/>
            <a:ext cx="2149475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Long-term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 housing construction plan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44226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700" y="952500"/>
            <a:ext cx="4407408" cy="329780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1803400" y="50800"/>
            <a:ext cx="7294637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Typhoon Haiyan, Philippines. 2013.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500" y="596900"/>
            <a:ext cx="1993900" cy="83099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600" smtClean="0">
                <a:solidFill>
                  <a:srgbClr val="FF0000"/>
                </a:solidFill>
                <a:latin typeface="Arial - 21"/>
              </a:rPr>
              <a:t>Primary effect:</a:t>
            </a:r>
            <a:r>
              <a:rPr lang="en-GB" sz="1600" smtClean="0">
                <a:solidFill>
                  <a:srgbClr val="000000"/>
                </a:solidFill>
                <a:latin typeface="Arial - 21"/>
              </a:rPr>
              <a:t>  6,300 deaths (Tacloban)</a:t>
            </a:r>
            <a:endParaRPr lang="en-GB" sz="1600">
              <a:solidFill>
                <a:srgbClr val="000000"/>
              </a:solidFill>
              <a:latin typeface="Arial - 21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" y="2197100"/>
            <a:ext cx="24130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Secondary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6 million people lost their source of income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53300" y="850900"/>
            <a:ext cx="2169033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Immediate  response: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         1,200 evacuation centres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8700" y="2794000"/>
            <a:ext cx="2149475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Long-term  response: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built cyclone shelters for protection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34338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0" y="1231900"/>
            <a:ext cx="5262372" cy="25317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79400" y="152400"/>
            <a:ext cx="97409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Extreme UK weather: Somerset Levels. 2014.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1193800"/>
            <a:ext cx="2252726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Social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600 houses flooded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2578100"/>
            <a:ext cx="2221357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Economic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£10 million damage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00" y="4279900"/>
            <a:ext cx="3394456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Environmental effect: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sewage polluted the water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86700" y="1016000"/>
            <a:ext cx="2314702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Immediate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volunteers used boats to rescue people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74000" y="3467100"/>
            <a:ext cx="23266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Long-term response: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 £20m Flood Action Plan (raise banks)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208111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892300"/>
            <a:ext cx="4429125" cy="293319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00" y="1981200"/>
            <a:ext cx="4697985" cy="314693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4" name="TextBox 3"/>
          <p:cNvSpPr txBox="1"/>
          <p:nvPr/>
        </p:nvSpPr>
        <p:spPr>
          <a:xfrm>
            <a:off x="2667000" y="12700"/>
            <a:ext cx="5337249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Managing climate change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600" y="723900"/>
            <a:ext cx="4158754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Mitigation: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H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inkley Point, Nuclear Power 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0600" y="635000"/>
            <a:ext cx="3950335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Adaptation: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ea walls &amp; raising houses in the Maldives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3695700"/>
            <a:ext cx="923671" cy="170154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660035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990600"/>
            <a:ext cx="4046601" cy="2960116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381000" y="76200"/>
            <a:ext cx="9639300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Small-scale ecosystem: Fulford School Pond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016000"/>
            <a:ext cx="3954780" cy="2924937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5" name="TextBox 4"/>
          <p:cNvSpPr txBox="1"/>
          <p:nvPr/>
        </p:nvSpPr>
        <p:spPr>
          <a:xfrm>
            <a:off x="444500" y="4368800"/>
            <a:ext cx="957961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Ecosystem change: conservation groups cleared the overgrown vegetation. Short term. Long term.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3224397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647700"/>
            <a:ext cx="3369945" cy="2366772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501900" y="12700"/>
            <a:ext cx="5412259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Amazon Rainforest, Brazil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825500"/>
            <a:ext cx="2397075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Belo Monte Dam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270000"/>
            <a:ext cx="3081147" cy="163957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6" name="TextBox 5"/>
          <p:cNvSpPr txBox="1"/>
          <p:nvPr/>
        </p:nvSpPr>
        <p:spPr>
          <a:xfrm>
            <a:off x="88900" y="3441700"/>
            <a:ext cx="1497459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1900" smtClean="0">
                <a:solidFill>
                  <a:srgbClr val="000000"/>
                </a:solidFill>
                <a:latin typeface="Arial - 26"/>
              </a:rPr>
              <a:t>Awa tribe</a:t>
            </a:r>
            <a:endParaRPr lang="en-GB" sz="1900">
              <a:solidFill>
                <a:srgbClr val="000000"/>
              </a:solidFill>
              <a:latin typeface="Arial - 26"/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3860800"/>
            <a:ext cx="1388364" cy="1909953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Picture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3581400"/>
            <a:ext cx="3209798" cy="176491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9" name="TextBox 8"/>
          <p:cNvSpPr txBox="1"/>
          <p:nvPr/>
        </p:nvSpPr>
        <p:spPr>
          <a:xfrm>
            <a:off x="3898900" y="3149600"/>
            <a:ext cx="4193282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Rondonia Mine &amp; Cattle ranch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00" y="3543300"/>
            <a:ext cx="2869438" cy="187667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Picture 10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700" y="1079500"/>
            <a:ext cx="2866009" cy="1880108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12" name="TextBox 11"/>
          <p:cNvSpPr txBox="1"/>
          <p:nvPr/>
        </p:nvSpPr>
        <p:spPr>
          <a:xfrm>
            <a:off x="8001000" y="342900"/>
            <a:ext cx="2589276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JUMA lodge, ecotourism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1465931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00" y="800100"/>
            <a:ext cx="5284597" cy="330962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sp>
        <p:nvSpPr>
          <p:cNvPr id="3" name="TextBox 2"/>
          <p:cNvSpPr txBox="1"/>
          <p:nvPr/>
        </p:nvSpPr>
        <p:spPr>
          <a:xfrm>
            <a:off x="2222500" y="88900"/>
            <a:ext cx="5997377" cy="5078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z="2700" smtClean="0">
                <a:solidFill>
                  <a:srgbClr val="000000"/>
                </a:solidFill>
                <a:latin typeface="Arial - 36"/>
              </a:rPr>
              <a:t>Cold environments: Svalbard</a:t>
            </a:r>
            <a:endParaRPr lang="en-GB" sz="2700">
              <a:solidFill>
                <a:srgbClr val="000000"/>
              </a:solidFill>
              <a:latin typeface="Arial - 36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00" y="723900"/>
            <a:ext cx="2493264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Opportunities: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S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vea mine - 300 jobs,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tourism - 70,000/yr to Longyearbyen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power station @ Lyb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fishing - Barents Sea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2100" y="889000"/>
            <a:ext cx="2111756" cy="230832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Challenges:</a:t>
            </a:r>
          </a:p>
          <a:p>
            <a:r>
              <a:rPr lang="en-GB" smtClean="0">
                <a:solidFill>
                  <a:srgbClr val="FF0000"/>
                </a:solidFill>
                <a:latin typeface="Arial - 24"/>
              </a:rPr>
              <a:t>c</a:t>
            </a:r>
            <a:r>
              <a:rPr lang="en-GB" smtClean="0">
                <a:solidFill>
                  <a:srgbClr val="000000"/>
                </a:solidFill>
                <a:latin typeface="Arial - 24"/>
              </a:rPr>
              <a:t>onstruction &amp; permafrost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accessibility - 50km roads in Lyb</a:t>
            </a:r>
          </a:p>
          <a:p>
            <a:r>
              <a:rPr lang="en-GB" smtClean="0">
                <a:solidFill>
                  <a:srgbClr val="000000"/>
                </a:solidFill>
                <a:latin typeface="Arial - 24"/>
              </a:rPr>
              <a:t>extreme temp - 30C &amp; limited daylight</a:t>
            </a:r>
            <a:endParaRPr lang="en-GB">
              <a:solidFill>
                <a:srgbClr val="000000"/>
              </a:solidFill>
              <a:latin typeface="Arial - 24"/>
            </a:endParaRPr>
          </a:p>
        </p:txBody>
      </p:sp>
    </p:spTree>
    <p:extLst>
      <p:ext uri="{BB962C8B-B14F-4D97-AF65-F5344CB8AC3E}">
        <p14:creationId xmlns:p14="http://schemas.microsoft.com/office/powerpoint/2010/main" val="1681353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</Words>
  <Application>Microsoft Office PowerPoint</Application>
  <PresentationFormat>Custom</PresentationFormat>
  <Paragraphs>154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 - 24</vt:lpstr>
      <vt:lpstr>Calibri</vt:lpstr>
      <vt:lpstr>Arial - 28</vt:lpstr>
      <vt:lpstr>Arial - 26</vt:lpstr>
      <vt:lpstr>Arial - 22</vt:lpstr>
      <vt:lpstr>Calibri Light</vt:lpstr>
      <vt:lpstr>Arial - 18</vt:lpstr>
      <vt:lpstr>Arial - 25</vt:lpstr>
      <vt:lpstr>Arial</vt:lpstr>
      <vt:lpstr>Arial - 21</vt:lpstr>
      <vt:lpstr>Arial - 36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Fulford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Hickling, Mr. P</dc:creator>
  <cp:lastModifiedBy>Hickling, Mr. P</cp:lastModifiedBy>
  <cp:revision>1</cp:revision>
  <dcterms:created xsi:type="dcterms:W3CDTF">2018-05-24T09:23:00Z</dcterms:created>
  <dcterms:modified xsi:type="dcterms:W3CDTF">2018-05-24T09:23:02Z</dcterms:modified>
</cp:coreProperties>
</file>