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3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6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4C4A-2A99-41B6-A757-50F83B9894FA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B095-1B6F-4D12-A72D-B53836B2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1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en-GB" u="sng" dirty="0" smtClean="0"/>
              <a:t>Objectives</a:t>
            </a:r>
            <a:endParaRPr lang="en-GB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/>
              <a:t>Describe the different body types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/>
              <a:t>Explain the effect each can have on participation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/>
              <a:t>Identify where different body types are an advantage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887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altLang="en-US" dirty="0" smtClean="0">
                <a:cs typeface="Times New Roman" pitchFamily="18" charset="0"/>
              </a:rPr>
              <a:t>Extreme </a:t>
            </a:r>
            <a:r>
              <a:rPr kumimoji="0" lang="en-GB" altLang="en-US" dirty="0" err="1" smtClean="0">
                <a:cs typeface="Times New Roman" pitchFamily="18" charset="0"/>
              </a:rPr>
              <a:t>ec</a:t>
            </a:r>
            <a:r>
              <a:rPr kumimoji="0" lang="en-GB" altLang="en-US" b="1" u="sng" dirty="0" err="1" smtClean="0">
                <a:cs typeface="Times New Roman" pitchFamily="18" charset="0"/>
              </a:rPr>
              <a:t>T</a:t>
            </a:r>
            <a:r>
              <a:rPr kumimoji="0" lang="en-GB" altLang="en-US" dirty="0" err="1" smtClean="0">
                <a:cs typeface="Times New Roman" pitchFamily="18" charset="0"/>
              </a:rPr>
              <a:t>omorph</a:t>
            </a:r>
            <a:r>
              <a:rPr kumimoji="0" lang="en-GB" altLang="en-US" dirty="0" smtClean="0">
                <a:cs typeface="Times New Roman" pitchFamily="18" charset="0"/>
              </a:rPr>
              <a:t> – think </a:t>
            </a:r>
            <a:r>
              <a:rPr kumimoji="0" lang="en-GB" altLang="en-US" b="1" u="sng" dirty="0" smtClean="0">
                <a:cs typeface="Times New Roman" pitchFamily="18" charset="0"/>
              </a:rPr>
              <a:t>T</a:t>
            </a:r>
            <a:r>
              <a:rPr kumimoji="0" lang="en-GB" altLang="en-US" dirty="0" smtClean="0">
                <a:cs typeface="Times New Roman" pitchFamily="18" charset="0"/>
              </a:rPr>
              <a:t> for thin.</a:t>
            </a:r>
            <a:br>
              <a:rPr kumimoji="0" lang="en-GB" altLang="en-US" dirty="0" smtClean="0"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GB" altLang="en-US" sz="2800" dirty="0" smtClean="0">
                <a:cs typeface="Times New Roman" pitchFamily="18" charset="0"/>
              </a:rPr>
              <a:t>Often referred to as skinny.</a:t>
            </a:r>
          </a:p>
          <a:p>
            <a:pPr>
              <a:buClr>
                <a:schemeClr val="tx2"/>
              </a:buClr>
            </a:pPr>
            <a:r>
              <a:rPr lang="en-GB" altLang="en-US" sz="2800" dirty="0" smtClean="0">
                <a:cs typeface="Times New Roman" pitchFamily="18" charset="0"/>
              </a:rPr>
              <a:t>Narrow face and high forehead.</a:t>
            </a:r>
          </a:p>
          <a:p>
            <a:pPr>
              <a:buClr>
                <a:schemeClr val="tx2"/>
              </a:buClr>
            </a:pPr>
            <a:r>
              <a:rPr lang="en-GB" altLang="en-US" sz="2800" dirty="0" smtClean="0">
                <a:cs typeface="Times New Roman" pitchFamily="18" charset="0"/>
              </a:rPr>
              <a:t>Narrow shoulders.</a:t>
            </a:r>
          </a:p>
          <a:p>
            <a:pPr>
              <a:buClr>
                <a:schemeClr val="tx2"/>
              </a:buClr>
            </a:pPr>
            <a:r>
              <a:rPr lang="en-GB" altLang="en-US" sz="2800" dirty="0" smtClean="0">
                <a:cs typeface="Times New Roman" pitchFamily="18" charset="0"/>
              </a:rPr>
              <a:t>Thin, narrow chest and abdomen.</a:t>
            </a:r>
          </a:p>
          <a:p>
            <a:pPr>
              <a:buClr>
                <a:schemeClr val="tx2"/>
              </a:buClr>
            </a:pPr>
            <a:r>
              <a:rPr lang="en-GB" altLang="en-US" sz="2800" dirty="0" smtClean="0">
                <a:cs typeface="Times New Roman" pitchFamily="18" charset="0"/>
              </a:rPr>
              <a:t>Slim hips.</a:t>
            </a:r>
          </a:p>
          <a:p>
            <a:pPr>
              <a:buClr>
                <a:schemeClr val="tx2"/>
              </a:buClr>
            </a:pPr>
            <a:r>
              <a:rPr lang="en-GB" altLang="en-US" sz="2800" dirty="0" smtClean="0">
                <a:cs typeface="Times New Roman" pitchFamily="18" charset="0"/>
              </a:rPr>
              <a:t>Long limbs, quite tall.</a:t>
            </a:r>
          </a:p>
          <a:p>
            <a:endParaRPr lang="en-GB" dirty="0"/>
          </a:p>
        </p:txBody>
      </p:sp>
      <p:pic>
        <p:nvPicPr>
          <p:cNvPr id="4" name="Picture 9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648394"/>
            <a:ext cx="3048000" cy="45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Vocabulary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Somatotype</a:t>
            </a:r>
            <a:r>
              <a:rPr lang="en-GB" dirty="0" smtClean="0"/>
              <a:t>- classification of body type</a:t>
            </a:r>
          </a:p>
          <a:p>
            <a:r>
              <a:rPr lang="en-GB" b="1" dirty="0" smtClean="0"/>
              <a:t>Endomorph</a:t>
            </a:r>
            <a:r>
              <a:rPr lang="en-GB" dirty="0" smtClean="0"/>
              <a:t>- an individual with wide hips and narrow shoulders, characterised by fatness</a:t>
            </a:r>
          </a:p>
          <a:p>
            <a:r>
              <a:rPr lang="en-GB" b="1" dirty="0" smtClean="0"/>
              <a:t>Mesomorph</a:t>
            </a:r>
            <a:r>
              <a:rPr lang="en-GB" dirty="0" smtClean="0"/>
              <a:t>- an individual with wide shoulders and narrow hips, characterised by muscularity</a:t>
            </a:r>
          </a:p>
          <a:p>
            <a:r>
              <a:rPr lang="en-GB" b="1" dirty="0" smtClean="0"/>
              <a:t>Ectomorph</a:t>
            </a:r>
            <a:r>
              <a:rPr lang="en-GB" dirty="0" smtClean="0"/>
              <a:t> – individual with narrow shoulders and narrow hips, characterised by thinness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6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Qs. What type of activities are Endomorphs best suited to? </a:t>
            </a:r>
            <a:br>
              <a:rPr lang="en-GB" altLang="en-US" dirty="0" smtClean="0">
                <a:solidFill>
                  <a:schemeClr val="tx2"/>
                </a:solidFill>
              </a:rPr>
            </a:br>
            <a:endParaRPr lang="en-GB" dirty="0"/>
          </a:p>
        </p:txBody>
      </p:sp>
      <p:pic>
        <p:nvPicPr>
          <p:cNvPr id="4" name="Picture 6" descr="Picture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772816"/>
            <a:ext cx="3814361" cy="4115738"/>
          </a:xfrm>
        </p:spPr>
      </p:pic>
    </p:spTree>
    <p:extLst>
      <p:ext uri="{BB962C8B-B14F-4D97-AF65-F5344CB8AC3E}">
        <p14:creationId xmlns:p14="http://schemas.microsoft.com/office/powerpoint/2010/main" val="9232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What type of activities are Mesomorphs best suited to? </a:t>
            </a:r>
            <a:br>
              <a:rPr lang="en-GB" altLang="en-US" dirty="0" smtClean="0">
                <a:solidFill>
                  <a:schemeClr val="tx2"/>
                </a:solidFill>
              </a:rPr>
            </a:br>
            <a:endParaRPr lang="en-GB" dirty="0"/>
          </a:p>
        </p:txBody>
      </p:sp>
      <p:pic>
        <p:nvPicPr>
          <p:cNvPr id="4" name="Picture 2054" descr="Picture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1772816"/>
            <a:ext cx="3810330" cy="41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Qs. What type of activities are Ectomorphs best suited to? </a:t>
            </a:r>
            <a:br>
              <a:rPr lang="en-GB" altLang="en-US" dirty="0" smtClean="0">
                <a:solidFill>
                  <a:schemeClr val="tx2"/>
                </a:solidFill>
              </a:rPr>
            </a:br>
            <a:endParaRPr lang="en-GB" dirty="0"/>
          </a:p>
        </p:txBody>
      </p:sp>
      <p:pic>
        <p:nvPicPr>
          <p:cNvPr id="4" name="Picture 7" descr="Picture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844824"/>
            <a:ext cx="3804878" cy="4115157"/>
          </a:xfrm>
        </p:spPr>
      </p:pic>
    </p:spTree>
    <p:extLst>
      <p:ext uri="{BB962C8B-B14F-4D97-AF65-F5344CB8AC3E}">
        <p14:creationId xmlns:p14="http://schemas.microsoft.com/office/powerpoint/2010/main" val="16498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Questions</a:t>
            </a:r>
            <a:endParaRPr lang="en-GB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898909"/>
              </p:ext>
            </p:extLst>
          </p:nvPr>
        </p:nvGraphicFramePr>
        <p:xfrm>
          <a:off x="467544" y="1700808"/>
          <a:ext cx="7272808" cy="2141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2808"/>
              </a:tblGrid>
              <a:tr h="1728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 — </a:t>
                      </a:r>
                      <a:r>
                        <a:rPr lang="en-GB" sz="2000" dirty="0">
                          <a:effectLst/>
                        </a:rPr>
                        <a:t>Study the list of sportspeople below. </a:t>
                      </a:r>
                    </a:p>
                    <a:p>
                      <a:pPr marL="26987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• Footballer	</a:t>
                      </a:r>
                      <a:r>
                        <a:rPr lang="en-GB" sz="2000" dirty="0" smtClean="0">
                          <a:effectLst/>
                        </a:rPr>
                        <a:t>                • </a:t>
                      </a:r>
                      <a:r>
                        <a:rPr lang="en-GB" sz="2000" dirty="0">
                          <a:effectLst/>
                        </a:rPr>
                        <a:t>Jockey </a:t>
                      </a:r>
                    </a:p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• Badminton player 	• Basketball player </a:t>
                      </a:r>
                    </a:p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• Hockey player 	• Gymnast </a:t>
                      </a:r>
                    </a:p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• Long-distance runner	• Sumo wrestler </a:t>
                      </a:r>
                    </a:p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• Sprinter 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4077072"/>
            <a:ext cx="7291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2 — Place each of them in </a:t>
            </a:r>
            <a:r>
              <a:rPr lang="en-GB" dirty="0" smtClean="0">
                <a:solidFill>
                  <a:prstClr val="black"/>
                </a:solidFill>
              </a:rPr>
              <a:t>a table which </a:t>
            </a:r>
            <a:r>
              <a:rPr lang="en-GB" dirty="0">
                <a:solidFill>
                  <a:prstClr val="black"/>
                </a:solidFill>
              </a:rPr>
              <a:t>lists the </a:t>
            </a:r>
            <a:r>
              <a:rPr lang="en-GB" dirty="0" smtClean="0">
                <a:solidFill>
                  <a:prstClr val="black"/>
                </a:solidFill>
              </a:rPr>
              <a:t>somatotypes- ectomorph, endomorph and mesomorph.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808" y="4869160"/>
            <a:ext cx="76866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 smtClean="0">
                <a:effectLst/>
              </a:rPr>
              <a:t>3 — Choose one example from each somatotype and say why their physical characteristics suit that sport.</a:t>
            </a:r>
            <a:endParaRPr lang="en-GB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53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72400" cy="1470025"/>
          </a:xfrm>
        </p:spPr>
        <p:txBody>
          <a:bodyPr/>
          <a:lstStyle/>
          <a:p>
            <a:r>
              <a:rPr lang="en-GB" u="sng" dirty="0" smtClean="0"/>
              <a:t>Learning Outcomes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 algn="l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GB" altLang="en-US" b="1" dirty="0" smtClean="0"/>
              <a:t>Define somatotype and know the three types in an exam style question.</a:t>
            </a:r>
          </a:p>
          <a:p>
            <a:pPr marL="609600" indent="-609600" algn="l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GB" altLang="en-US" b="1" dirty="0" smtClean="0"/>
              <a:t>Know how difference in physique may effect performance and success in sport and answer a question related.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3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Starter</a:t>
            </a:r>
            <a:endParaRPr lang="en-GB" u="sng" dirty="0"/>
          </a:p>
        </p:txBody>
      </p:sp>
      <p:pic>
        <p:nvPicPr>
          <p:cNvPr id="4" name="Picture 14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700808"/>
            <a:ext cx="7851558" cy="2741593"/>
          </a:xfrm>
          <a:noFill/>
        </p:spPr>
      </p:pic>
      <p:sp>
        <p:nvSpPr>
          <p:cNvPr id="5" name="Rectangle 4"/>
          <p:cNvSpPr/>
          <p:nvPr/>
        </p:nvSpPr>
        <p:spPr>
          <a:xfrm>
            <a:off x="611560" y="4797152"/>
            <a:ext cx="756084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GB" altLang="en-US" b="1" dirty="0" smtClean="0"/>
              <a:t>b) During the half-time break of a football match the players will drink lots of water. Explain why this is necessary.</a:t>
            </a:r>
          </a:p>
        </p:txBody>
      </p:sp>
    </p:spTree>
    <p:extLst>
      <p:ext uri="{BB962C8B-B14F-4D97-AF65-F5344CB8AC3E}">
        <p14:creationId xmlns:p14="http://schemas.microsoft.com/office/powerpoint/2010/main" val="3348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ANSWERS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sz="2800" dirty="0" smtClean="0"/>
              <a:t>a)</a:t>
            </a:r>
          </a:p>
          <a:p>
            <a:pPr>
              <a:defRPr/>
            </a:pPr>
            <a:endParaRPr lang="en-GB" altLang="en-US" sz="2800" dirty="0"/>
          </a:p>
          <a:p>
            <a:pPr marL="0" indent="0">
              <a:buNone/>
              <a:defRPr/>
            </a:pPr>
            <a:endParaRPr lang="en-GB" altLang="en-US" sz="2800" dirty="0" smtClean="0"/>
          </a:p>
          <a:p>
            <a:pPr marL="0" indent="0">
              <a:buNone/>
              <a:defRPr/>
            </a:pPr>
            <a:endParaRPr lang="en-GB" altLang="en-US" sz="2800" dirty="0"/>
          </a:p>
          <a:p>
            <a:pPr marL="0" indent="0">
              <a:buNone/>
              <a:defRPr/>
            </a:pPr>
            <a:r>
              <a:rPr lang="en-GB" altLang="en-US" sz="2800" dirty="0" smtClean="0"/>
              <a:t>b) 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dirty="0" smtClean="0"/>
              <a:t>When you exercise you lose water through sweat. This needs to be replaced in order to avoid dehydration and onset of fatigue.</a:t>
            </a:r>
          </a:p>
          <a:p>
            <a:pPr>
              <a:lnSpc>
                <a:spcPct val="90000"/>
              </a:lnSpc>
              <a:buNone/>
            </a:pPr>
            <a:endParaRPr lang="en-GB" altLang="en-US" sz="2800" dirty="0" smtClean="0"/>
          </a:p>
          <a:p>
            <a:endParaRPr lang="en-GB" dirty="0"/>
          </a:p>
        </p:txBody>
      </p:sp>
      <p:pic>
        <p:nvPicPr>
          <p:cNvPr id="4" name="Picture 103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958" y="1484784"/>
            <a:ext cx="7345362" cy="24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Discuss with the person next to you-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What type of things do you think will effect a persons ability to perform and be successful in sporting activities?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PE and me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type of body type do you think you are?</a:t>
            </a:r>
          </a:p>
          <a:p>
            <a:r>
              <a:rPr lang="en-GB" dirty="0" smtClean="0"/>
              <a:t>What sports do you think your body type is best suited to? Why?</a:t>
            </a:r>
          </a:p>
          <a:p>
            <a:r>
              <a:rPr lang="en-GB" dirty="0" smtClean="0"/>
              <a:t>Do you think its important to be a certain shape to succeed in a sport?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1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 dirty="0" smtClean="0">
                <a:cs typeface="Times New Roman" pitchFamily="18" charset="0"/>
              </a:rPr>
              <a:t>Somatotyping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GB" altLang="en-US" dirty="0" smtClean="0">
                <a:cs typeface="Times New Roman" pitchFamily="18" charset="0"/>
              </a:rPr>
              <a:t>Somatotyping describes the type of body build of a person.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GB" altLang="en-US" dirty="0" smtClean="0">
                <a:cs typeface="Times New Roman" pitchFamily="18" charset="0"/>
              </a:rPr>
              <a:t>Size , weight and shape may dictate the type of sport a person can participate with reasonable success (i.e. a tall person may be well suited to high jump or basketball).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None/>
            </a:pPr>
            <a:r>
              <a:rPr lang="en-GB" altLang="en-US" dirty="0" smtClean="0">
                <a:cs typeface="Times New Roman" pitchFamily="18" charset="0"/>
              </a:rPr>
              <a:t>These body types are classified into three groups: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en-GB" altLang="en-US" dirty="0" smtClean="0">
                <a:cs typeface="Times New Roman" pitchFamily="18" charset="0"/>
              </a:rPr>
              <a:t>Endomorph.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en-GB" altLang="en-US" dirty="0" smtClean="0">
                <a:cs typeface="Times New Roman" pitchFamily="18" charset="0"/>
              </a:rPr>
              <a:t>Mesomorph.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en-GB" altLang="en-US" dirty="0" smtClean="0">
                <a:cs typeface="Times New Roman" pitchFamily="18" charset="0"/>
              </a:rPr>
              <a:t>Ectomorph.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6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altLang="en-US" dirty="0" smtClean="0">
                <a:cs typeface="Arial" pitchFamily="34" charset="0"/>
              </a:rPr>
              <a:t>Extreme </a:t>
            </a:r>
            <a:r>
              <a:rPr kumimoji="0" lang="en-GB" altLang="en-US" dirty="0" err="1" smtClean="0">
                <a:cs typeface="Arial" pitchFamily="34" charset="0"/>
              </a:rPr>
              <a:t>en</a:t>
            </a:r>
            <a:r>
              <a:rPr kumimoji="0" lang="en-GB" altLang="en-US" b="1" u="sng" dirty="0" err="1" smtClean="0">
                <a:cs typeface="Arial" pitchFamily="34" charset="0"/>
              </a:rPr>
              <a:t>D</a:t>
            </a:r>
            <a:r>
              <a:rPr kumimoji="0" lang="en-GB" altLang="en-US" dirty="0" err="1" smtClean="0">
                <a:cs typeface="Arial" pitchFamily="34" charset="0"/>
              </a:rPr>
              <a:t>omorph</a:t>
            </a:r>
            <a:r>
              <a:rPr kumimoji="0" lang="en-GB" altLang="en-US" dirty="0" smtClean="0">
                <a:cs typeface="Arial" pitchFamily="34" charset="0"/>
              </a:rPr>
              <a:t> – think </a:t>
            </a:r>
            <a:r>
              <a:rPr kumimoji="0" lang="en-GB" altLang="en-US" b="1" u="sng" dirty="0" smtClean="0">
                <a:cs typeface="Arial" pitchFamily="34" charset="0"/>
              </a:rPr>
              <a:t>D</a:t>
            </a:r>
            <a:r>
              <a:rPr kumimoji="0" lang="en-GB" altLang="en-US" dirty="0" smtClean="0">
                <a:cs typeface="Arial" pitchFamily="34" charset="0"/>
              </a:rPr>
              <a:t> for dumpy</a:t>
            </a:r>
            <a:endParaRPr lang="en-GB" dirty="0"/>
          </a:p>
        </p:txBody>
      </p:sp>
      <p:pic>
        <p:nvPicPr>
          <p:cNvPr id="4" name="Picture 12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844824"/>
            <a:ext cx="3812987" cy="3889538"/>
          </a:xfrm>
        </p:spPr>
      </p:pic>
      <p:sp>
        <p:nvSpPr>
          <p:cNvPr id="5" name="Rectangle 4"/>
          <p:cNvSpPr/>
          <p:nvPr/>
        </p:nvSpPr>
        <p:spPr>
          <a:xfrm>
            <a:off x="323528" y="1988840"/>
            <a:ext cx="489654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600" dirty="0" smtClean="0">
                <a:cs typeface="Arial" pitchFamily="34" charset="0"/>
              </a:rPr>
              <a:t>Generally referred to as round or pear shaped.</a:t>
            </a:r>
          </a:p>
          <a:p>
            <a:pPr marL="571500" indent="-5715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600" dirty="0" smtClean="0">
                <a:cs typeface="Arial" pitchFamily="34" charset="0"/>
              </a:rPr>
              <a:t>Fatty upper arms.</a:t>
            </a:r>
          </a:p>
          <a:p>
            <a:pPr marL="571500" indent="-5715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600" dirty="0" smtClean="0">
                <a:cs typeface="Arial" pitchFamily="34" charset="0"/>
              </a:rPr>
              <a:t>Thin wrists.</a:t>
            </a:r>
          </a:p>
          <a:p>
            <a:pPr marL="571500" indent="-5715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600" dirty="0" smtClean="0">
                <a:cs typeface="Arial" pitchFamily="34" charset="0"/>
              </a:rPr>
              <a:t>Wide hips.</a:t>
            </a:r>
          </a:p>
          <a:p>
            <a:pPr marL="571500" indent="-5715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600" dirty="0" smtClean="0">
                <a:cs typeface="Arial" pitchFamily="34" charset="0"/>
              </a:rPr>
              <a:t>Narrow shoulders.</a:t>
            </a:r>
          </a:p>
          <a:p>
            <a:pPr marL="571500" indent="-5715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600" dirty="0" smtClean="0">
                <a:cs typeface="Arial" pitchFamily="34" charset="0"/>
              </a:rPr>
              <a:t>Fatty thighs.</a:t>
            </a:r>
          </a:p>
        </p:txBody>
      </p:sp>
    </p:spTree>
    <p:extLst>
      <p:ext uri="{BB962C8B-B14F-4D97-AF65-F5344CB8AC3E}">
        <p14:creationId xmlns:p14="http://schemas.microsoft.com/office/powerpoint/2010/main" val="3903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altLang="en-US" dirty="0" smtClean="0">
                <a:cs typeface="Arial" pitchFamily="34" charset="0"/>
              </a:rPr>
              <a:t>Extreme </a:t>
            </a:r>
            <a:r>
              <a:rPr kumimoji="0" lang="en-GB" altLang="en-US" dirty="0" err="1" smtClean="0">
                <a:cs typeface="Arial" pitchFamily="34" charset="0"/>
              </a:rPr>
              <a:t>meso</a:t>
            </a:r>
            <a:r>
              <a:rPr kumimoji="0" lang="en-GB" altLang="en-US" b="1" u="sng" dirty="0" err="1" smtClean="0">
                <a:cs typeface="Arial" pitchFamily="34" charset="0"/>
              </a:rPr>
              <a:t>M</a:t>
            </a:r>
            <a:r>
              <a:rPr kumimoji="0" lang="en-GB" altLang="en-US" dirty="0" err="1" smtClean="0">
                <a:cs typeface="Arial" pitchFamily="34" charset="0"/>
              </a:rPr>
              <a:t>orph</a:t>
            </a:r>
            <a:r>
              <a:rPr kumimoji="0" lang="en-GB" altLang="en-US" dirty="0" smtClean="0">
                <a:cs typeface="Arial" pitchFamily="34" charset="0"/>
              </a:rPr>
              <a:t> – think </a:t>
            </a:r>
            <a:r>
              <a:rPr kumimoji="0" lang="en-GB" altLang="en-US" b="1" u="sng" dirty="0" smtClean="0">
                <a:cs typeface="Arial" pitchFamily="34" charset="0"/>
              </a:rPr>
              <a:t>M</a:t>
            </a:r>
            <a:r>
              <a:rPr kumimoji="0" lang="en-GB" altLang="en-US" dirty="0" smtClean="0">
                <a:cs typeface="Arial" pitchFamily="34" charset="0"/>
              </a:rPr>
              <a:t> for muscles</a:t>
            </a:r>
            <a:endParaRPr lang="en-GB" dirty="0"/>
          </a:p>
        </p:txBody>
      </p:sp>
      <p:pic>
        <p:nvPicPr>
          <p:cNvPr id="4" name="Picture 10" descr="Pictur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916832"/>
            <a:ext cx="3205136" cy="4115157"/>
          </a:xfrm>
        </p:spPr>
      </p:pic>
      <p:sp>
        <p:nvSpPr>
          <p:cNvPr id="5" name="Rectangle 4"/>
          <p:cNvSpPr/>
          <p:nvPr/>
        </p:nvSpPr>
        <p:spPr>
          <a:xfrm>
            <a:off x="539552" y="198884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cs typeface="Arial" pitchFamily="34" charset="0"/>
              </a:rPr>
              <a:t>Muscular.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cs typeface="Arial" pitchFamily="34" charset="0"/>
              </a:rPr>
              <a:t>Broad shoulders.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cs typeface="Arial" pitchFamily="34" charset="0"/>
              </a:rPr>
              <a:t>Strong forearms and thighs.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cs typeface="Arial" pitchFamily="34" charset="0"/>
              </a:rPr>
              <a:t>Narrow hips.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cs typeface="Arial" pitchFamily="34" charset="0"/>
              </a:rPr>
              <a:t>Often referred to as an inverted triangle shape.</a:t>
            </a:r>
          </a:p>
        </p:txBody>
      </p:sp>
    </p:spTree>
    <p:extLst>
      <p:ext uri="{BB962C8B-B14F-4D97-AF65-F5344CB8AC3E}">
        <p14:creationId xmlns:p14="http://schemas.microsoft.com/office/powerpoint/2010/main" val="35449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471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Objectives</vt:lpstr>
      <vt:lpstr>Learning Outcomes</vt:lpstr>
      <vt:lpstr>Starter</vt:lpstr>
      <vt:lpstr>ANSWERS </vt:lpstr>
      <vt:lpstr>Discuss with the person next to you-</vt:lpstr>
      <vt:lpstr>PE and me</vt:lpstr>
      <vt:lpstr>Somatotyping</vt:lpstr>
      <vt:lpstr>Extreme enDomorph – think D for dumpy</vt:lpstr>
      <vt:lpstr>Extreme mesoMorph – think M for muscles</vt:lpstr>
      <vt:lpstr>Extreme ecTomorph – think T for thin. </vt:lpstr>
      <vt:lpstr>Vocabulary</vt:lpstr>
      <vt:lpstr>Qs. What type of activities are Endomorphs best suited to?  </vt:lpstr>
      <vt:lpstr>What type of activities are Mesomorphs best suited to?  </vt:lpstr>
      <vt:lpstr>Qs. What type of activities are Ectomorphs best suited to?  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Murray, Miss. S</dc:creator>
  <cp:lastModifiedBy>Murray, Miss. S</cp:lastModifiedBy>
  <cp:revision>4</cp:revision>
  <dcterms:created xsi:type="dcterms:W3CDTF">2013-09-05T06:25:59Z</dcterms:created>
  <dcterms:modified xsi:type="dcterms:W3CDTF">2013-09-10T14:38:45Z</dcterms:modified>
</cp:coreProperties>
</file>