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78" r:id="rId3"/>
    <p:sldId id="289" r:id="rId4"/>
    <p:sldId id="279" r:id="rId5"/>
    <p:sldId id="280" r:id="rId6"/>
    <p:sldId id="281" r:id="rId7"/>
    <p:sldId id="284" r:id="rId8"/>
    <p:sldId id="285" r:id="rId9"/>
    <p:sldId id="287" r:id="rId10"/>
    <p:sldId id="282" r:id="rId11"/>
    <p:sldId id="283" r:id="rId12"/>
    <p:sldId id="306"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272" r:id="rId30"/>
    <p:sldId id="273" r:id="rId31"/>
    <p:sldId id="274" r:id="rId32"/>
    <p:sldId id="275" r:id="rId33"/>
    <p:sldId id="276" r:id="rId34"/>
    <p:sldId id="256" r:id="rId35"/>
    <p:sldId id="262" r:id="rId36"/>
    <p:sldId id="257" r:id="rId37"/>
    <p:sldId id="258" r:id="rId38"/>
    <p:sldId id="259" r:id="rId39"/>
    <p:sldId id="260" r:id="rId40"/>
    <p:sldId id="269" r:id="rId41"/>
    <p:sldId id="261" r:id="rId42"/>
    <p:sldId id="263" r:id="rId43"/>
    <p:sldId id="264" r:id="rId44"/>
    <p:sldId id="265" r:id="rId45"/>
    <p:sldId id="266" r:id="rId46"/>
    <p:sldId id="267" r:id="rId47"/>
    <p:sldId id="270" r:id="rId48"/>
    <p:sldId id="268" r:id="rId49"/>
    <p:sldId id="27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515A"/>
    <a:srgbClr val="9966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88" y="-162"/>
      </p:cViewPr>
      <p:guideLst>
        <p:guide orient="horz" pos="2160"/>
        <p:guide pos="2880"/>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6F4016-5205-49E3-A595-74019279CA93}" type="datetimeFigureOut">
              <a:rPr lang="en-GB" smtClean="0"/>
              <a:t>19/07/2013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243515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6F4016-5205-49E3-A595-74019279CA93}" type="datetimeFigureOut">
              <a:rPr lang="en-GB" smtClean="0"/>
              <a:t>19/07/2013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193332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6F4016-5205-49E3-A595-74019279CA93}" type="datetimeFigureOut">
              <a:rPr lang="en-GB" smtClean="0"/>
              <a:t>19/07/2013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277517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6F4016-5205-49E3-A595-74019279CA93}" type="datetimeFigureOut">
              <a:rPr lang="en-GB" smtClean="0"/>
              <a:t>19/07/2013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313635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6F4016-5205-49E3-A595-74019279CA93}" type="datetimeFigureOut">
              <a:rPr lang="en-GB" smtClean="0"/>
              <a:t>19/07/2013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1964125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46F4016-5205-49E3-A595-74019279CA93}" type="datetimeFigureOut">
              <a:rPr lang="en-GB" smtClean="0"/>
              <a:t>19/07/2013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246220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6F4016-5205-49E3-A595-74019279CA93}" type="datetimeFigureOut">
              <a:rPr lang="en-GB" smtClean="0"/>
              <a:t>19/07/2013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376127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46F4016-5205-49E3-A595-74019279CA93}" type="datetimeFigureOut">
              <a:rPr lang="en-GB" smtClean="0"/>
              <a:t>19/07/2013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3027308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F4016-5205-49E3-A595-74019279CA93}" type="datetimeFigureOut">
              <a:rPr lang="en-GB" smtClean="0"/>
              <a:t>19/07/2013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80965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F4016-5205-49E3-A595-74019279CA93}" type="datetimeFigureOut">
              <a:rPr lang="en-GB" smtClean="0"/>
              <a:t>19/07/2013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3979159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6F4016-5205-49E3-A595-74019279CA93}" type="datetimeFigureOut">
              <a:rPr lang="en-GB" smtClean="0"/>
              <a:t>19/07/2013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5B99D1-A15F-4CF7-905C-1033B243E94F}" type="slidenum">
              <a:rPr lang="en-GB" smtClean="0"/>
              <a:t>‹#›</a:t>
            </a:fld>
            <a:endParaRPr lang="en-GB"/>
          </a:p>
        </p:txBody>
      </p:sp>
    </p:spTree>
    <p:extLst>
      <p:ext uri="{BB962C8B-B14F-4D97-AF65-F5344CB8AC3E}">
        <p14:creationId xmlns:p14="http://schemas.microsoft.com/office/powerpoint/2010/main" val="350833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F4016-5205-49E3-A595-74019279CA93}" type="datetimeFigureOut">
              <a:rPr lang="en-GB" smtClean="0"/>
              <a:t>19/07/2013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B99D1-A15F-4CF7-905C-1033B243E94F}" type="slidenum">
              <a:rPr lang="en-GB" smtClean="0"/>
              <a:t>‹#›</a:t>
            </a:fld>
            <a:endParaRPr lang="en-GB"/>
          </a:p>
        </p:txBody>
      </p:sp>
    </p:spTree>
    <p:extLst>
      <p:ext uri="{BB962C8B-B14F-4D97-AF65-F5344CB8AC3E}">
        <p14:creationId xmlns:p14="http://schemas.microsoft.com/office/powerpoint/2010/main" val="224322282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o.uk/url?sa=i&amp;rct=j&amp;q=hugh%20grant&amp;source=images&amp;cd=&amp;cad=rja&amp;docid=3ptHbW4PbX6bhM&amp;tbnid=S6OWp0cMp208ZM:&amp;ved=0CAUQjRw&amp;url=http://cloetecapers.blogspot.com/2013/01/may-i-introduce-my-new-husband.html&amp;ei=7U-bUZKeFc6z0QWsh4CwBQ&amp;psig=AFQjCNE0yvIx7zwXazIkPESXdFS-BaOjBA&amp;ust=1369219341883526"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co.uk/url?sa=i&amp;rct=j&amp;q=david+bowie&amp;source=images&amp;cd=&amp;cad=rja&amp;docid=TDDkkVyDhv5z3M&amp;tbnid=Cuj-UN4jsQGamM:&amp;ved=0CAUQjRw&amp;url=http://www.theartsdesk.com/new-music/david-bowie-66-releases-first-new-single-decade&amp;ei=viqbUbieL6O70QWk2oG4BA&amp;psig=AFQjCNHI-6Q2kKKFkJuDYdXxyaJOI2o70w&amp;ust=1369209913563559"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co.uk/url?sa=i&amp;rct=j&amp;q=robbie+coltrane&amp;source=images&amp;cd=&amp;docid=pQSUIIh1sFEIAM&amp;tbnid=7WJETmi8zCEMsM:&amp;ved=0CAUQjRw&amp;url=http://celebgreat.com/Actors/Robbie-Coltrane.html&amp;ei=YyubUd_HOayT0AWb24GICA&amp;psig=AFQjCNG9iTJb10FQZPphuJUN3B3Yu50MEQ&amp;ust=1369210053008639"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www.google.co.uk/url?sa=i&amp;rct=j&amp;q=hagrid&amp;source=images&amp;cd=&amp;cad=rja&amp;docid=b9kRdQxKNY1GaM&amp;tbnid=sSFrgnE2VLP-JM:&amp;ved=0CAUQjRw&amp;url=http://readingtween.blogspot.com/2010/10/want-rock-cake-recipe-hagrid-makes-come.html&amp;ei=5CubUaDqF4So0wXu6YC4CQ&amp;psig=AFQjCNGw8Isv48l35S7cvcLLjmti83TH1w&amp;ust=136921015762519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google.co.uk/url?sa=i&amp;rct=j&amp;q=jimmy+page&amp;source=images&amp;cd=&amp;docid=i7YdXzsYibUlRM&amp;tbnid=wnAy_3w9ccv8eM:&amp;ved=0CAUQjRw&amp;url=http://schoolofrockusa.blogspot.com/2013/01/jimmy-page-artist-is-born-january-9-2013.html&amp;ei=pi2bUb30GYqK0AXh_YGoAQ&amp;psig=AFQjCNEOT2w_Qm0zWMN_tOjPxqnJApEBDw&amp;ust=136921059305573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upload.wikimedia.org/wikipedia/commons/0/07/Cathy_Jamieson.jp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o.uk/url?sa=i&amp;rct=j&amp;q=lady+gaga&amp;source=images&amp;cd=&amp;cad=rja&amp;docid=xH4kp_vc0vnI_M&amp;tbnid=UDKg5FQIsbkUZM:&amp;ved=0CAUQjRw&amp;url=http://www.bubblews.com/news/109093-lady-gaga-will-die-this-2013&amp;ei=QpWbUdm4BKLA0QW0soGQAw&amp;psig=AFQjCNG_7vAMaYNlsjLn7dYKjqO91Mz5AA&amp;ust=1369237116193878"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upload.wikimedia.org/wikipedia/commons/2/21/David_Cameron_official.jp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uk/url?sa=i&amp;rct=j&amp;q=fran+healy&amp;source=images&amp;cd=&amp;cad=rja&amp;docid=HvCAckOtfU2hYM&amp;tbnid=FpZHOllmZ5tuUM:&amp;ved=0CAUQjRw&amp;url=http://www.allposters.co.uk/-sp/Fran-Healy-Travis-T-in-the-Park-July-2005-Posters_i4076704_.htm&amp;ei=llKbUfqiOqmf0QXN4oDoCg&amp;psig=AFQjCNHdpqK3D195afBaT3DtGpWEIeHEwg&amp;ust=136922007612620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uk/url?sa=i&amp;rct=j&amp;q=vic+reeves&amp;source=images&amp;cd=&amp;cad=rja&amp;docid=rKlTBynCM7_k0M&amp;tbnid=nJiLp5lVlAkbYM:&amp;ved=0CAUQjRw&amp;url=http://www.comedy.co.uk/news/story/00000542/&amp;ei=KVSbUe-EFcjt0gWDhYHgDg&amp;psig=AFQjCNE5sMWVSJHkLBihbo3Il22TvLXACQ&amp;ust=1369220466771869"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google.co.uk/url?sa=i&amp;rct=j&amp;q=sean+bean&amp;source=images&amp;cd=&amp;cad=rja&amp;docid=0zjOlxTVJYst8M&amp;tbnid=_XY6BgaQxZAFcM:&amp;ved=0CAUQjRw&amp;url=http://www.seanbeanpix.de/&amp;ei=8IubUZSnNamX0AW5uoHADQ&amp;psig=AFQjCNE0rQ_4J__-Nv-zrxWJQ2f38MyflQ&amp;ust=1369234786246069"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co.uk/url?sa=i&amp;rct=j&amp;q=muriel%20gray&amp;source=images&amp;cd=&amp;cad=rja&amp;docid=GNCgLkcWqclXIM&amp;tbnid=UdkURsTfkpcS1M:&amp;ved=0CAUQjRw&amp;url=http://guessimold.wordpress.com/2011/10/18/muriel-gray-a-grumpy-old-women-cast/&amp;ei=sY2bUbP4EKPD0QW1iIDACg&amp;psig=AFQjCNFq95d-PgMf9mc9MjvQdhcKTuczBg&amp;ust=1369235186174683"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google.co.uk/url?sa=i&amp;rct=j&amp;q=william+and+harry&amp;source=images&amp;cd=&amp;cad=rja&amp;docid=GNRsTOJ6ogY15M&amp;tbnid=sV5q_bCiCPli-M:&amp;ved=0CAUQjRw&amp;url=http://www.mirror.co.uk/news/uk-news/princes-william-and-harry-head-to-spain-158570&amp;ei=Y5CbUYLdH8Tu0gWC4oCwAg&amp;psig=AFQjCNEC77kbAcuYr_nhw5yDYp8bsomgwg&amp;ust=1369235828537965"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google.co.uk/url?sa=i&amp;rct=j&amp;q=pete+townshend&amp;source=images&amp;cd=&amp;docid=88kkNW5Ik_8rSM&amp;tbnid=FxTZLITb7MqnKM:&amp;ved=0CAUQjRw&amp;url=http://www.thephonograph.co.uk/2011/11/03/was-pete-townshends-inaugaral-john-peel-lecture-a-misstep/&amp;ei=PJebUa7FMqal0AXOqoAY&amp;psig=AFQjCNE4fsRYiBphLPM0yqiqMPM7xHRj5g&amp;ust=1369237507960257"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google.co.uk/url?sa=i&amp;rct=j&amp;q=sofia+coppola&amp;source=images&amp;cd=&amp;cad=rja&amp;docid=wwddCqyIpQCWhM&amp;tbnid=865Jpu0VIOF2_M:&amp;ved=0CAUQjRw&amp;url=http://www.ilikeiwishiheart.com/2009/06/02/sofia-coppola-stylish-girl/&amp;ei=AZObUfy4K-OV0QXpxICoAg&amp;psig=AFQjCNGFJZH9gDN08Ebi3m_8FRVmX0tokg&amp;ust=1369236532597510"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google.co.uk/url?sa=i&amp;rct=j&amp;q=john%20lennon&amp;source=images&amp;cd=&amp;cad=rja&amp;docid=bWxLK1RkU-ggyM&amp;tbnid=h0haLXlnQczkzM:&amp;ved=0CAUQjRw&amp;url=http://www.johnlennon.com/&amp;ei=EZmbUb--C8L40gWmmoH4CQ&amp;psig=AFQjCNEiBblS3Mf2H4RZMNzWRtY2FppJLA&amp;ust=136923814971458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latin typeface="Bauhaus 93" pitchFamily="82" charset="0"/>
              </a:rPr>
              <a:t>Why should I take GCSE art?</a:t>
            </a:r>
            <a:endParaRPr lang="en-GB" dirty="0">
              <a:latin typeface="Bauhaus 93" pitchFamily="82" charset="0"/>
            </a:endParaRPr>
          </a:p>
        </p:txBody>
      </p:sp>
    </p:spTree>
    <p:extLst>
      <p:ext uri="{BB962C8B-B14F-4D97-AF65-F5344CB8AC3E}">
        <p14:creationId xmlns:p14="http://schemas.microsoft.com/office/powerpoint/2010/main" val="1452105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lnSpcReduction="10000"/>
          </a:bodyPr>
          <a:lstStyle/>
          <a:p>
            <a:pPr marL="0" indent="0" algn="ctr">
              <a:buNone/>
            </a:pPr>
            <a:r>
              <a:rPr lang="en-GB" sz="4300" b="1" dirty="0">
                <a:latin typeface="Bauhaus 93" pitchFamily="82" charset="0"/>
              </a:rPr>
              <a:t>What about </a:t>
            </a:r>
            <a:r>
              <a:rPr lang="en-GB" sz="4300" b="1" dirty="0" smtClean="0">
                <a:latin typeface="Bauhaus 93" pitchFamily="82" charset="0"/>
              </a:rPr>
              <a:t>homework?</a:t>
            </a:r>
          </a:p>
          <a:p>
            <a:pPr marL="0" indent="0" algn="ctr">
              <a:buNone/>
            </a:pPr>
            <a:endParaRPr lang="en-GB" sz="4300" dirty="0">
              <a:latin typeface="Bauhaus 93" pitchFamily="82" charset="0"/>
            </a:endParaRPr>
          </a:p>
          <a:p>
            <a:r>
              <a:rPr lang="en-GB" dirty="0"/>
              <a:t>You will be required to complete at least </a:t>
            </a:r>
            <a:r>
              <a:rPr lang="en-GB" dirty="0" smtClean="0"/>
              <a:t>one hour </a:t>
            </a:r>
            <a:r>
              <a:rPr lang="en-GB" dirty="0"/>
              <a:t>of art and design home work every week. Home work contributes a very important part of the coursework and exam preparation. The home work could take the form of research i.e. taking photographs, collecting examples of art work from the internet, library or magazines etc., completing your own art work or writing up evaluations </a:t>
            </a:r>
            <a:r>
              <a:rPr lang="en-GB" dirty="0" smtClean="0"/>
              <a:t>etc…</a:t>
            </a:r>
            <a:endParaRPr lang="en-GB" dirty="0"/>
          </a:p>
          <a:p>
            <a:pPr marL="0" indent="0">
              <a:buNone/>
            </a:pPr>
            <a:endParaRPr lang="en-GB" dirty="0"/>
          </a:p>
        </p:txBody>
      </p:sp>
    </p:spTree>
    <p:extLst>
      <p:ext uri="{BB962C8B-B14F-4D97-AF65-F5344CB8AC3E}">
        <p14:creationId xmlns:p14="http://schemas.microsoft.com/office/powerpoint/2010/main" val="3553505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a:bodyPr>
          <a:lstStyle/>
          <a:p>
            <a:pPr marL="0" indent="0" algn="ctr">
              <a:buNone/>
            </a:pPr>
            <a:r>
              <a:rPr lang="en-GB" sz="4000" b="1" dirty="0">
                <a:latin typeface="Bauhaus 93" pitchFamily="82" charset="0"/>
              </a:rPr>
              <a:t>Will I take part in any visits</a:t>
            </a:r>
            <a:r>
              <a:rPr lang="en-GB" sz="4000" b="1" dirty="0" smtClean="0">
                <a:latin typeface="Bauhaus 93" pitchFamily="82" charset="0"/>
              </a:rPr>
              <a:t>?</a:t>
            </a:r>
          </a:p>
          <a:p>
            <a:pPr marL="0" indent="0" algn="ctr">
              <a:buNone/>
            </a:pPr>
            <a:endParaRPr lang="en-GB" sz="4000" dirty="0"/>
          </a:p>
          <a:p>
            <a:r>
              <a:rPr lang="en-GB" sz="2800" dirty="0"/>
              <a:t>You will go on visits to art galleries during your course where you will be expected to collect research material and/or complete your own pieces of art work. </a:t>
            </a:r>
            <a:endParaRPr lang="en-GB" sz="2800" dirty="0" smtClean="0"/>
          </a:p>
          <a:p>
            <a:r>
              <a:rPr lang="en-GB" sz="2800" dirty="0" smtClean="0"/>
              <a:t>Your </a:t>
            </a:r>
            <a:r>
              <a:rPr lang="en-GB" sz="2800" dirty="0"/>
              <a:t>teacher may suggest that you organise your own visits to relevant places to collect research material for your projects</a:t>
            </a:r>
            <a:r>
              <a:rPr lang="en-GB" sz="2800" dirty="0" smtClean="0"/>
              <a:t>.</a:t>
            </a:r>
            <a:endParaRPr lang="en-GB" dirty="0"/>
          </a:p>
        </p:txBody>
      </p:sp>
    </p:spTree>
    <p:extLst>
      <p:ext uri="{BB962C8B-B14F-4D97-AF65-F5344CB8AC3E}">
        <p14:creationId xmlns:p14="http://schemas.microsoft.com/office/powerpoint/2010/main" val="2820379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600" y="1556792"/>
            <a:ext cx="7416824" cy="2800767"/>
          </a:xfrm>
          <a:prstGeom prst="rect">
            <a:avLst/>
          </a:prstGeom>
          <a:noFill/>
        </p:spPr>
        <p:txBody>
          <a:bodyPr wrap="square" rtlCol="0">
            <a:spAutoFit/>
          </a:bodyPr>
          <a:lstStyle/>
          <a:p>
            <a:pPr algn="ctr"/>
            <a:r>
              <a:rPr lang="en-GB" sz="4400" dirty="0" smtClean="0">
                <a:latin typeface="Bauhaus 93" pitchFamily="82" charset="0"/>
              </a:rPr>
              <a:t>The following slides take you through a sketchbook, showing all the four areas which will be assessed.</a:t>
            </a:r>
            <a:endParaRPr lang="en-GB" sz="4400" dirty="0">
              <a:latin typeface="Bauhaus 93" pitchFamily="82" charset="0"/>
            </a:endParaRPr>
          </a:p>
        </p:txBody>
      </p:sp>
    </p:spTree>
    <p:extLst>
      <p:ext uri="{BB962C8B-B14F-4D97-AF65-F5344CB8AC3E}">
        <p14:creationId xmlns:p14="http://schemas.microsoft.com/office/powerpoint/2010/main" val="4142259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008118" y="1008117"/>
            <a:ext cx="6732251" cy="471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36096" y="1340768"/>
            <a:ext cx="2880320" cy="1569660"/>
          </a:xfrm>
          <a:prstGeom prst="rect">
            <a:avLst/>
          </a:prstGeom>
          <a:noFill/>
        </p:spPr>
        <p:txBody>
          <a:bodyPr wrap="square" rtlCol="0">
            <a:spAutoFit/>
          </a:bodyPr>
          <a:lstStyle/>
          <a:p>
            <a:r>
              <a:rPr lang="en-GB" sz="3200" dirty="0" smtClean="0"/>
              <a:t>Natural Forms sketchbook, title page.</a:t>
            </a:r>
            <a:endParaRPr lang="en-GB" sz="3200" dirty="0"/>
          </a:p>
        </p:txBody>
      </p:sp>
    </p:spTree>
    <p:extLst>
      <p:ext uri="{BB962C8B-B14F-4D97-AF65-F5344CB8AC3E}">
        <p14:creationId xmlns:p14="http://schemas.microsoft.com/office/powerpoint/2010/main" val="742870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089559" cy="285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63868"/>
            <a:ext cx="9144000" cy="4094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88024" y="557433"/>
            <a:ext cx="3096344" cy="1077218"/>
          </a:xfrm>
          <a:prstGeom prst="rect">
            <a:avLst/>
          </a:prstGeom>
          <a:noFill/>
        </p:spPr>
        <p:txBody>
          <a:bodyPr wrap="square" rtlCol="0">
            <a:spAutoFit/>
          </a:bodyPr>
          <a:lstStyle/>
          <a:p>
            <a:r>
              <a:rPr lang="en-GB" sz="3200" dirty="0" smtClean="0"/>
              <a:t>Observational drawings.</a:t>
            </a:r>
            <a:endParaRPr lang="en-GB" sz="3200" dirty="0"/>
          </a:p>
        </p:txBody>
      </p:sp>
    </p:spTree>
    <p:extLst>
      <p:ext uri="{BB962C8B-B14F-4D97-AF65-F5344CB8AC3E}">
        <p14:creationId xmlns:p14="http://schemas.microsoft.com/office/powerpoint/2010/main" val="2380023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005991" y="1005991"/>
            <a:ext cx="6872016" cy="486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886369" y="901653"/>
            <a:ext cx="6159286" cy="4355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01187" y="5682230"/>
            <a:ext cx="3600400" cy="954107"/>
          </a:xfrm>
          <a:prstGeom prst="rect">
            <a:avLst/>
          </a:prstGeom>
          <a:noFill/>
        </p:spPr>
        <p:txBody>
          <a:bodyPr wrap="square" rtlCol="0">
            <a:spAutoFit/>
          </a:bodyPr>
          <a:lstStyle/>
          <a:p>
            <a:pPr algn="ctr"/>
            <a:r>
              <a:rPr lang="en-GB" sz="2800" dirty="0" smtClean="0">
                <a:solidFill>
                  <a:schemeClr val="bg1"/>
                </a:solidFill>
              </a:rPr>
              <a:t>Looking and analysing </a:t>
            </a:r>
            <a:r>
              <a:rPr lang="en-GB" sz="2800" dirty="0" smtClean="0"/>
              <a:t>the work of artists.</a:t>
            </a:r>
            <a:endParaRPr lang="en-GB" sz="2800" dirty="0"/>
          </a:p>
        </p:txBody>
      </p:sp>
    </p:spTree>
    <p:extLst>
      <p:ext uri="{BB962C8B-B14F-4D97-AF65-F5344CB8AC3E}">
        <p14:creationId xmlns:p14="http://schemas.microsoft.com/office/powerpoint/2010/main" val="412294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13846" y="491425"/>
            <a:ext cx="3356995" cy="2374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728803" y="622920"/>
            <a:ext cx="3356992" cy="211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810744" y="3392486"/>
            <a:ext cx="4059830" cy="287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670002" y="3393940"/>
            <a:ext cx="4069770" cy="2878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16016" y="548680"/>
            <a:ext cx="4032448" cy="1200329"/>
          </a:xfrm>
          <a:prstGeom prst="rect">
            <a:avLst/>
          </a:prstGeom>
          <a:noFill/>
        </p:spPr>
        <p:txBody>
          <a:bodyPr wrap="square" rtlCol="0">
            <a:spAutoFit/>
          </a:bodyPr>
          <a:lstStyle/>
          <a:p>
            <a:pPr algn="r"/>
            <a:r>
              <a:rPr lang="en-GB" sz="3600" dirty="0" smtClean="0"/>
              <a:t>Analysing the work of Henry Moore </a:t>
            </a:r>
            <a:endParaRPr lang="en-GB" sz="3600" dirty="0"/>
          </a:p>
        </p:txBody>
      </p:sp>
    </p:spTree>
    <p:extLst>
      <p:ext uri="{BB962C8B-B14F-4D97-AF65-F5344CB8AC3E}">
        <p14:creationId xmlns:p14="http://schemas.microsoft.com/office/powerpoint/2010/main" val="761841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277976" y="1005992"/>
            <a:ext cx="6872016" cy="486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7544" y="836712"/>
            <a:ext cx="3024336" cy="1384995"/>
          </a:xfrm>
          <a:prstGeom prst="rect">
            <a:avLst/>
          </a:prstGeom>
          <a:noFill/>
        </p:spPr>
        <p:txBody>
          <a:bodyPr wrap="square" rtlCol="0">
            <a:spAutoFit/>
          </a:bodyPr>
          <a:lstStyle/>
          <a:p>
            <a:r>
              <a:rPr lang="en-GB" sz="2800" dirty="0" smtClean="0"/>
              <a:t>Refining your work by choosing appropriate media</a:t>
            </a:r>
            <a:endParaRPr lang="en-GB" sz="2800"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83568" y="2708920"/>
            <a:ext cx="2952328" cy="2790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320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005991" y="1005991"/>
            <a:ext cx="6872014" cy="486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545508">
            <a:off x="5418794" y="373822"/>
            <a:ext cx="2019171"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836730">
            <a:off x="6518915" y="3006797"/>
            <a:ext cx="2623629" cy="187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48063" y="5758969"/>
            <a:ext cx="3754900" cy="523220"/>
          </a:xfrm>
          <a:prstGeom prst="rect">
            <a:avLst/>
          </a:prstGeom>
          <a:noFill/>
        </p:spPr>
        <p:txBody>
          <a:bodyPr wrap="square" rtlCol="0">
            <a:spAutoFit/>
          </a:bodyPr>
          <a:lstStyle/>
          <a:p>
            <a:r>
              <a:rPr lang="en-GB" sz="2800" dirty="0" smtClean="0"/>
              <a:t>Developing your ideas.</a:t>
            </a:r>
            <a:endParaRPr lang="en-GB" sz="2800" dirty="0"/>
          </a:p>
        </p:txBody>
      </p:sp>
    </p:spTree>
    <p:extLst>
      <p:ext uri="{BB962C8B-B14F-4D97-AF65-F5344CB8AC3E}">
        <p14:creationId xmlns:p14="http://schemas.microsoft.com/office/powerpoint/2010/main" val="187152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06261" y="706262"/>
            <a:ext cx="4824536" cy="341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694944" y="717073"/>
            <a:ext cx="4898387" cy="3464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67744" y="5229200"/>
            <a:ext cx="6336704" cy="1077218"/>
          </a:xfrm>
          <a:prstGeom prst="rect">
            <a:avLst/>
          </a:prstGeom>
          <a:noFill/>
        </p:spPr>
        <p:txBody>
          <a:bodyPr wrap="square" rtlCol="0">
            <a:spAutoFit/>
          </a:bodyPr>
          <a:lstStyle/>
          <a:p>
            <a:pPr algn="r"/>
            <a:r>
              <a:rPr lang="en-GB" sz="3200" dirty="0" smtClean="0"/>
              <a:t>Recording ideas and observations relevant to intentions.</a:t>
            </a:r>
            <a:endParaRPr lang="en-GB" sz="3200" dirty="0"/>
          </a:p>
        </p:txBody>
      </p:sp>
    </p:spTree>
    <p:extLst>
      <p:ext uri="{BB962C8B-B14F-4D97-AF65-F5344CB8AC3E}">
        <p14:creationId xmlns:p14="http://schemas.microsoft.com/office/powerpoint/2010/main" val="4150535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GB" dirty="0" smtClean="0"/>
              <a:t>It </a:t>
            </a:r>
            <a:r>
              <a:rPr lang="en-GB" dirty="0"/>
              <a:t>teaches you life skills - undertake research and investigation, problem solving, confidence building, visual awareness, ability to develop ideas, initiative and cultural and racial understanding.</a:t>
            </a:r>
          </a:p>
          <a:p>
            <a:pPr marL="0" indent="0">
              <a:buNone/>
            </a:pPr>
            <a:endParaRPr lang="en-GB" dirty="0"/>
          </a:p>
        </p:txBody>
      </p:sp>
    </p:spTree>
    <p:extLst>
      <p:ext uri="{BB962C8B-B14F-4D97-AF65-F5344CB8AC3E}">
        <p14:creationId xmlns:p14="http://schemas.microsoft.com/office/powerpoint/2010/main" val="1951612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843297" y="843299"/>
            <a:ext cx="5760640" cy="4074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225718" y="848330"/>
            <a:ext cx="5795013" cy="409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528" y="5877272"/>
            <a:ext cx="8640960" cy="461665"/>
          </a:xfrm>
          <a:prstGeom prst="rect">
            <a:avLst/>
          </a:prstGeom>
          <a:noFill/>
        </p:spPr>
        <p:txBody>
          <a:bodyPr wrap="square" rtlCol="0">
            <a:spAutoFit/>
          </a:bodyPr>
          <a:lstStyle/>
          <a:p>
            <a:r>
              <a:rPr lang="en-GB" sz="2400" dirty="0" smtClean="0"/>
              <a:t>Recording ideas, through photography and observational drawings.</a:t>
            </a:r>
            <a:endParaRPr lang="en-GB" sz="2400" dirty="0"/>
          </a:p>
        </p:txBody>
      </p:sp>
    </p:spTree>
    <p:extLst>
      <p:ext uri="{BB962C8B-B14F-4D97-AF65-F5344CB8AC3E}">
        <p14:creationId xmlns:p14="http://schemas.microsoft.com/office/powerpoint/2010/main" val="2238477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53634" y="753427"/>
            <a:ext cx="5074630" cy="358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51920" y="260648"/>
            <a:ext cx="5184576" cy="584775"/>
          </a:xfrm>
          <a:prstGeom prst="rect">
            <a:avLst/>
          </a:prstGeom>
          <a:noFill/>
        </p:spPr>
        <p:txBody>
          <a:bodyPr wrap="square" rtlCol="0">
            <a:spAutoFit/>
          </a:bodyPr>
          <a:lstStyle/>
          <a:p>
            <a:r>
              <a:rPr lang="en-GB" sz="3200" dirty="0" smtClean="0"/>
              <a:t>Different media you may use.</a:t>
            </a:r>
            <a:endParaRPr lang="en-GB" sz="32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8539" y="1012719"/>
            <a:ext cx="2593623" cy="1764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048831" y="3763728"/>
            <a:ext cx="3096344" cy="309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04248" y="1525434"/>
            <a:ext cx="1872208" cy="369332"/>
          </a:xfrm>
          <a:prstGeom prst="rect">
            <a:avLst/>
          </a:prstGeom>
          <a:noFill/>
        </p:spPr>
        <p:txBody>
          <a:bodyPr wrap="square" rtlCol="0">
            <a:spAutoFit/>
          </a:bodyPr>
          <a:lstStyle/>
          <a:p>
            <a:r>
              <a:rPr lang="en-GB" dirty="0" smtClean="0"/>
              <a:t>Acrylic paint</a:t>
            </a:r>
            <a:endParaRPr lang="en-GB" dirty="0"/>
          </a:p>
        </p:txBody>
      </p:sp>
      <p:sp>
        <p:nvSpPr>
          <p:cNvPr id="4" name="TextBox 3"/>
          <p:cNvSpPr txBox="1"/>
          <p:nvPr/>
        </p:nvSpPr>
        <p:spPr>
          <a:xfrm>
            <a:off x="6875589" y="2742410"/>
            <a:ext cx="2160907" cy="923330"/>
          </a:xfrm>
          <a:prstGeom prst="rect">
            <a:avLst/>
          </a:prstGeom>
          <a:noFill/>
        </p:spPr>
        <p:txBody>
          <a:bodyPr wrap="square" rtlCol="0">
            <a:spAutoFit/>
          </a:bodyPr>
          <a:lstStyle/>
          <a:p>
            <a:r>
              <a:rPr lang="en-GB" dirty="0" smtClean="0"/>
              <a:t>Mixed media: Chalk, watercolour and collage</a:t>
            </a:r>
            <a:endParaRPr lang="en-GB" dirty="0"/>
          </a:p>
        </p:txBody>
      </p:sp>
      <p:sp>
        <p:nvSpPr>
          <p:cNvPr id="5" name="TextBox 4"/>
          <p:cNvSpPr txBox="1"/>
          <p:nvPr/>
        </p:nvSpPr>
        <p:spPr>
          <a:xfrm>
            <a:off x="323528" y="2592146"/>
            <a:ext cx="1800200" cy="369332"/>
          </a:xfrm>
          <a:prstGeom prst="rect">
            <a:avLst/>
          </a:prstGeom>
          <a:noFill/>
        </p:spPr>
        <p:txBody>
          <a:bodyPr wrap="square" rtlCol="0">
            <a:spAutoFit/>
          </a:bodyPr>
          <a:lstStyle/>
          <a:p>
            <a:r>
              <a:rPr lang="en-GB" dirty="0" smtClean="0">
                <a:solidFill>
                  <a:schemeClr val="bg1"/>
                </a:solidFill>
              </a:rPr>
              <a:t>Mono print</a:t>
            </a:r>
            <a:endParaRPr lang="en-GB" dirty="0">
              <a:solidFill>
                <a:schemeClr val="bg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5710" y="3762788"/>
            <a:ext cx="2660611" cy="297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50868" y="5964485"/>
            <a:ext cx="3168352" cy="369332"/>
          </a:xfrm>
          <a:prstGeom prst="rect">
            <a:avLst/>
          </a:prstGeom>
          <a:noFill/>
        </p:spPr>
        <p:txBody>
          <a:bodyPr wrap="square" rtlCol="0">
            <a:spAutoFit/>
          </a:bodyPr>
          <a:lstStyle/>
          <a:p>
            <a:r>
              <a:rPr lang="en-GB" dirty="0" smtClean="0"/>
              <a:t>Acrylic paint and collage</a:t>
            </a:r>
            <a:endParaRPr lang="en-GB" dirty="0"/>
          </a:p>
        </p:txBody>
      </p:sp>
    </p:spTree>
    <p:extLst>
      <p:ext uri="{BB962C8B-B14F-4D97-AF65-F5344CB8AC3E}">
        <p14:creationId xmlns:p14="http://schemas.microsoft.com/office/powerpoint/2010/main" val="3862144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95" y="23020"/>
            <a:ext cx="4771485" cy="320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504" y="3429000"/>
            <a:ext cx="4896544" cy="584775"/>
          </a:xfrm>
          <a:prstGeom prst="rect">
            <a:avLst/>
          </a:prstGeom>
          <a:noFill/>
        </p:spPr>
        <p:txBody>
          <a:bodyPr wrap="square" rtlCol="0">
            <a:spAutoFit/>
          </a:bodyPr>
          <a:lstStyle/>
          <a:p>
            <a:r>
              <a:rPr lang="en-GB" sz="3200" dirty="0" smtClean="0"/>
              <a:t>Test page of mixed media</a:t>
            </a:r>
            <a:endParaRPr lang="en-GB" sz="32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570731" y="982641"/>
            <a:ext cx="6529056" cy="461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4725144"/>
            <a:ext cx="3825878" cy="1077218"/>
          </a:xfrm>
          <a:prstGeom prst="rect">
            <a:avLst/>
          </a:prstGeom>
          <a:noFill/>
        </p:spPr>
        <p:txBody>
          <a:bodyPr wrap="square" rtlCol="0">
            <a:spAutoFit/>
          </a:bodyPr>
          <a:lstStyle/>
          <a:p>
            <a:pPr algn="r"/>
            <a:r>
              <a:rPr lang="en-GB" sz="3200" dirty="0" smtClean="0"/>
              <a:t>Painting a natural form</a:t>
            </a:r>
            <a:endParaRPr lang="en-GB" sz="3200" dirty="0"/>
          </a:p>
        </p:txBody>
      </p:sp>
    </p:spTree>
    <p:extLst>
      <p:ext uri="{BB962C8B-B14F-4D97-AF65-F5344CB8AC3E}">
        <p14:creationId xmlns:p14="http://schemas.microsoft.com/office/powerpoint/2010/main" val="2690706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078539" y="971778"/>
            <a:ext cx="6626284" cy="468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571392" y="1008089"/>
            <a:ext cx="6626288" cy="46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20072" y="764704"/>
            <a:ext cx="2880320" cy="1569660"/>
          </a:xfrm>
          <a:prstGeom prst="rect">
            <a:avLst/>
          </a:prstGeom>
          <a:noFill/>
        </p:spPr>
        <p:txBody>
          <a:bodyPr wrap="square" rtlCol="0">
            <a:spAutoFit/>
          </a:bodyPr>
          <a:lstStyle/>
          <a:p>
            <a:r>
              <a:rPr lang="en-GB" sz="3200" dirty="0" smtClean="0">
                <a:solidFill>
                  <a:schemeClr val="bg1"/>
                </a:solidFill>
              </a:rPr>
              <a:t>Analysing artists and developing your ideas.</a:t>
            </a:r>
            <a:endParaRPr lang="en-GB" sz="3200" dirty="0">
              <a:solidFill>
                <a:schemeClr val="bg1"/>
              </a:solidFill>
            </a:endParaRPr>
          </a:p>
        </p:txBody>
      </p:sp>
    </p:spTree>
    <p:extLst>
      <p:ext uri="{BB962C8B-B14F-4D97-AF65-F5344CB8AC3E}">
        <p14:creationId xmlns:p14="http://schemas.microsoft.com/office/powerpoint/2010/main" val="542181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727448" y="844551"/>
            <a:ext cx="6261105" cy="4571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22197" y="815120"/>
            <a:ext cx="6307877"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55776" y="6381328"/>
            <a:ext cx="4032448" cy="369332"/>
          </a:xfrm>
          <a:prstGeom prst="rect">
            <a:avLst/>
          </a:prstGeom>
          <a:noFill/>
        </p:spPr>
        <p:txBody>
          <a:bodyPr wrap="square" rtlCol="0">
            <a:spAutoFit/>
          </a:bodyPr>
          <a:lstStyle/>
          <a:p>
            <a:r>
              <a:rPr lang="en-GB" smtClean="0"/>
              <a:t>Refining </a:t>
            </a:r>
            <a:r>
              <a:rPr lang="en-GB" dirty="0" smtClean="0"/>
              <a:t>your </a:t>
            </a:r>
            <a:r>
              <a:rPr lang="en-GB" smtClean="0"/>
              <a:t>visual research</a:t>
            </a:r>
            <a:endParaRPr lang="en-GB"/>
          </a:p>
        </p:txBody>
      </p:sp>
    </p:spTree>
    <p:extLst>
      <p:ext uri="{BB962C8B-B14F-4D97-AF65-F5344CB8AC3E}">
        <p14:creationId xmlns:p14="http://schemas.microsoft.com/office/powerpoint/2010/main" val="1364889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24922"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6093296"/>
            <a:ext cx="8064896" cy="369332"/>
          </a:xfrm>
          <a:prstGeom prst="rect">
            <a:avLst/>
          </a:prstGeom>
          <a:noFill/>
        </p:spPr>
        <p:txBody>
          <a:bodyPr wrap="square" rtlCol="0">
            <a:spAutoFit/>
          </a:bodyPr>
          <a:lstStyle/>
          <a:p>
            <a:r>
              <a:rPr lang="en-GB" dirty="0" smtClean="0">
                <a:solidFill>
                  <a:schemeClr val="bg1"/>
                </a:solidFill>
              </a:rPr>
              <a:t>Refining your image by scaling up and stretching, both in acrylic paint.</a:t>
            </a:r>
            <a:endParaRPr lang="en-GB" dirty="0">
              <a:solidFill>
                <a:schemeClr val="bg1"/>
              </a:solidFill>
            </a:endParaRPr>
          </a:p>
        </p:txBody>
      </p:sp>
    </p:spTree>
    <p:extLst>
      <p:ext uri="{BB962C8B-B14F-4D97-AF65-F5344CB8AC3E}">
        <p14:creationId xmlns:p14="http://schemas.microsoft.com/office/powerpoint/2010/main" val="686267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85047" y="953003"/>
            <a:ext cx="6510049" cy="460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618074" y="953927"/>
            <a:ext cx="6516366" cy="460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239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625628" y="946368"/>
            <a:ext cx="6464743" cy="457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46371" y="946370"/>
            <a:ext cx="646474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2409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001. Art &amp; Design\Read\Art\KS4\Scanned sketchbooks\DSC006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0568" y="1052736"/>
            <a:ext cx="6336704" cy="47525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6136" y="1484784"/>
            <a:ext cx="2664296" cy="646331"/>
          </a:xfrm>
          <a:prstGeom prst="rect">
            <a:avLst/>
          </a:prstGeom>
          <a:noFill/>
        </p:spPr>
        <p:txBody>
          <a:bodyPr wrap="square" rtlCol="0">
            <a:spAutoFit/>
          </a:bodyPr>
          <a:lstStyle/>
          <a:p>
            <a:r>
              <a:rPr lang="en-GB" dirty="0" smtClean="0"/>
              <a:t>Final piece, acrylic paint,</a:t>
            </a:r>
          </a:p>
          <a:p>
            <a:r>
              <a:rPr lang="en-GB" dirty="0" smtClean="0"/>
              <a:t>A2 in size</a:t>
            </a:r>
            <a:endParaRPr lang="en-GB" dirty="0"/>
          </a:p>
        </p:txBody>
      </p:sp>
    </p:spTree>
    <p:extLst>
      <p:ext uri="{BB962C8B-B14F-4D97-AF65-F5344CB8AC3E}">
        <p14:creationId xmlns:p14="http://schemas.microsoft.com/office/powerpoint/2010/main" val="4178487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856" y="3212976"/>
            <a:ext cx="5252120" cy="1470025"/>
          </a:xfrm>
        </p:spPr>
        <p:txBody>
          <a:bodyPr>
            <a:normAutofit fontScale="90000"/>
          </a:bodyPr>
          <a:lstStyle/>
          <a:p>
            <a:pPr algn="r"/>
            <a:r>
              <a:rPr lang="en-GB" dirty="0" smtClean="0">
                <a:latin typeface="Bauhaus 93" pitchFamily="82" charset="0"/>
              </a:rPr>
              <a:t>…don’t take our word for it, here are what previous GCSE students have said about the course…</a:t>
            </a:r>
            <a:endParaRPr lang="en-GB" dirty="0">
              <a:latin typeface="Bauhaus 93" pitchFamily="82" charset="0"/>
            </a:endParaRPr>
          </a:p>
        </p:txBody>
      </p:sp>
      <p:sp>
        <p:nvSpPr>
          <p:cNvPr id="5" name="TextBox 4"/>
          <p:cNvSpPr txBox="1"/>
          <p:nvPr/>
        </p:nvSpPr>
        <p:spPr>
          <a:xfrm>
            <a:off x="899592" y="1052736"/>
            <a:ext cx="5256584" cy="1077218"/>
          </a:xfrm>
          <a:prstGeom prst="rect">
            <a:avLst/>
          </a:prstGeom>
          <a:noFill/>
        </p:spPr>
        <p:txBody>
          <a:bodyPr wrap="square" rtlCol="0">
            <a:spAutoFit/>
          </a:bodyPr>
          <a:lstStyle/>
          <a:p>
            <a:r>
              <a:rPr lang="en-GB" sz="3200" dirty="0" smtClean="0">
                <a:latin typeface="Bauhaus 93" pitchFamily="82" charset="0"/>
              </a:rPr>
              <a:t>We think it’s a great </a:t>
            </a:r>
          </a:p>
          <a:p>
            <a:r>
              <a:rPr lang="en-GB" sz="3200" dirty="0" smtClean="0">
                <a:latin typeface="Bauhaus 93" pitchFamily="82" charset="0"/>
              </a:rPr>
              <a:t>course but…</a:t>
            </a:r>
            <a:endParaRPr lang="en-GB" sz="3200" dirty="0">
              <a:latin typeface="Bauhaus 93" pitchFamily="82" charset="0"/>
            </a:endParaRPr>
          </a:p>
        </p:txBody>
      </p:sp>
    </p:spTree>
    <p:extLst>
      <p:ext uri="{BB962C8B-B14F-4D97-AF65-F5344CB8AC3E}">
        <p14:creationId xmlns:p14="http://schemas.microsoft.com/office/powerpoint/2010/main" val="2779201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72816"/>
            <a:ext cx="8229600" cy="3024336"/>
          </a:xfrm>
        </p:spPr>
        <p:txBody>
          <a:bodyPr>
            <a:normAutofit/>
          </a:bodyPr>
          <a:lstStyle/>
          <a:p>
            <a:r>
              <a:rPr lang="en-GB" dirty="0" smtClean="0"/>
              <a:t>Things you need to </a:t>
            </a:r>
            <a:br>
              <a:rPr lang="en-GB" dirty="0" smtClean="0"/>
            </a:br>
            <a:r>
              <a:rPr lang="en-GB" dirty="0" smtClean="0"/>
              <a:t>know about the course.</a:t>
            </a:r>
            <a:endParaRPr lang="en-GB" dirty="0"/>
          </a:p>
        </p:txBody>
      </p:sp>
    </p:spTree>
    <p:extLst>
      <p:ext uri="{BB962C8B-B14F-4D97-AF65-F5344CB8AC3E}">
        <p14:creationId xmlns:p14="http://schemas.microsoft.com/office/powerpoint/2010/main" val="806347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57854" y="1196752"/>
            <a:ext cx="3456384" cy="646331"/>
          </a:xfrm>
          <a:prstGeom prst="rect">
            <a:avLst/>
          </a:prstGeom>
          <a:noFill/>
        </p:spPr>
        <p:txBody>
          <a:bodyPr wrap="square" rtlCol="0">
            <a:spAutoFit/>
          </a:bodyPr>
          <a:lstStyle/>
          <a:p>
            <a:r>
              <a:rPr lang="en-GB" dirty="0" smtClean="0"/>
              <a:t>…more creative than other subjects…</a:t>
            </a:r>
            <a:endParaRPr lang="en-GB" dirty="0"/>
          </a:p>
        </p:txBody>
      </p:sp>
      <p:sp>
        <p:nvSpPr>
          <p:cNvPr id="5" name="TextBox 4"/>
          <p:cNvSpPr txBox="1"/>
          <p:nvPr/>
        </p:nvSpPr>
        <p:spPr>
          <a:xfrm>
            <a:off x="362865" y="2228503"/>
            <a:ext cx="2448272" cy="646331"/>
          </a:xfrm>
          <a:prstGeom prst="rect">
            <a:avLst/>
          </a:prstGeom>
          <a:noFill/>
        </p:spPr>
        <p:txBody>
          <a:bodyPr wrap="square" rtlCol="0">
            <a:spAutoFit/>
          </a:bodyPr>
          <a:lstStyle/>
          <a:p>
            <a:r>
              <a:rPr lang="en-GB" dirty="0" smtClean="0"/>
              <a:t>…largely a relaxing and enjoyable GCSE…</a:t>
            </a:r>
            <a:endParaRPr lang="en-GB" dirty="0"/>
          </a:p>
        </p:txBody>
      </p:sp>
      <p:sp>
        <p:nvSpPr>
          <p:cNvPr id="7" name="TextBox 6"/>
          <p:cNvSpPr txBox="1"/>
          <p:nvPr/>
        </p:nvSpPr>
        <p:spPr>
          <a:xfrm>
            <a:off x="2321589" y="3645024"/>
            <a:ext cx="1908212" cy="923330"/>
          </a:xfrm>
          <a:prstGeom prst="rect">
            <a:avLst/>
          </a:prstGeom>
          <a:noFill/>
        </p:spPr>
        <p:txBody>
          <a:bodyPr wrap="square" rtlCol="0">
            <a:spAutoFit/>
          </a:bodyPr>
          <a:lstStyle/>
          <a:p>
            <a:r>
              <a:rPr lang="en-GB" dirty="0" smtClean="0"/>
              <a:t>Creativity is important in any career.</a:t>
            </a:r>
            <a:endParaRPr lang="en-GB" dirty="0"/>
          </a:p>
        </p:txBody>
      </p:sp>
      <p:sp>
        <p:nvSpPr>
          <p:cNvPr id="8" name="TextBox 7"/>
          <p:cNvSpPr txBox="1"/>
          <p:nvPr/>
        </p:nvSpPr>
        <p:spPr>
          <a:xfrm>
            <a:off x="352918" y="404664"/>
            <a:ext cx="3816424" cy="1354217"/>
          </a:xfrm>
          <a:prstGeom prst="rect">
            <a:avLst/>
          </a:prstGeom>
          <a:noFill/>
        </p:spPr>
        <p:txBody>
          <a:bodyPr wrap="square" rtlCol="0">
            <a:spAutoFit/>
          </a:bodyPr>
          <a:lstStyle/>
          <a:p>
            <a:r>
              <a:rPr lang="en-GB" sz="3200" b="1" dirty="0" smtClean="0">
                <a:latin typeface="Bauhaus 93" pitchFamily="82" charset="0"/>
              </a:rPr>
              <a:t>Reasons for taking GCSE…</a:t>
            </a:r>
          </a:p>
          <a:p>
            <a:endParaRPr lang="en-GB" dirty="0"/>
          </a:p>
        </p:txBody>
      </p:sp>
      <p:sp>
        <p:nvSpPr>
          <p:cNvPr id="9" name="TextBox 8"/>
          <p:cNvSpPr txBox="1"/>
          <p:nvPr/>
        </p:nvSpPr>
        <p:spPr>
          <a:xfrm>
            <a:off x="2339591" y="5445224"/>
            <a:ext cx="4680520" cy="646331"/>
          </a:xfrm>
          <a:prstGeom prst="rect">
            <a:avLst/>
          </a:prstGeom>
          <a:noFill/>
        </p:spPr>
        <p:txBody>
          <a:bodyPr wrap="square" rtlCol="0">
            <a:spAutoFit/>
          </a:bodyPr>
          <a:lstStyle/>
          <a:p>
            <a:r>
              <a:rPr lang="en-GB" dirty="0" smtClean="0"/>
              <a:t>Gives you freedom, creativity and an opportunity to express yourself.</a:t>
            </a:r>
            <a:endParaRPr lang="en-GB" dirty="0"/>
          </a:p>
        </p:txBody>
      </p:sp>
      <p:sp>
        <p:nvSpPr>
          <p:cNvPr id="10" name="TextBox 9"/>
          <p:cNvSpPr txBox="1"/>
          <p:nvPr/>
        </p:nvSpPr>
        <p:spPr>
          <a:xfrm>
            <a:off x="5615955" y="4070032"/>
            <a:ext cx="2808312" cy="646331"/>
          </a:xfrm>
          <a:prstGeom prst="rect">
            <a:avLst/>
          </a:prstGeom>
          <a:noFill/>
        </p:spPr>
        <p:txBody>
          <a:bodyPr wrap="square" rtlCol="0">
            <a:spAutoFit/>
          </a:bodyPr>
          <a:lstStyle/>
          <a:p>
            <a:r>
              <a:rPr lang="en-GB" dirty="0" smtClean="0"/>
              <a:t>…you can experiment, it’s more fun.</a:t>
            </a:r>
            <a:endParaRPr lang="en-GB" dirty="0"/>
          </a:p>
        </p:txBody>
      </p:sp>
      <p:sp>
        <p:nvSpPr>
          <p:cNvPr id="11" name="TextBox 10"/>
          <p:cNvSpPr txBox="1"/>
          <p:nvPr/>
        </p:nvSpPr>
        <p:spPr>
          <a:xfrm>
            <a:off x="4860032" y="2217638"/>
            <a:ext cx="3708412" cy="923330"/>
          </a:xfrm>
          <a:prstGeom prst="rect">
            <a:avLst/>
          </a:prstGeom>
          <a:noFill/>
        </p:spPr>
        <p:txBody>
          <a:bodyPr wrap="square" rtlCol="0">
            <a:spAutoFit/>
          </a:bodyPr>
          <a:lstStyle/>
          <a:p>
            <a:r>
              <a:rPr lang="en-GB" dirty="0" smtClean="0"/>
              <a:t>…collecting my own images and using different media was very exciting…brought out my imagination.</a:t>
            </a:r>
            <a:endParaRPr lang="en-GB" dirty="0"/>
          </a:p>
        </p:txBody>
      </p:sp>
      <p:sp>
        <p:nvSpPr>
          <p:cNvPr id="12" name="TextBox 11"/>
          <p:cNvSpPr txBox="1"/>
          <p:nvPr/>
        </p:nvSpPr>
        <p:spPr>
          <a:xfrm>
            <a:off x="5782745" y="404664"/>
            <a:ext cx="3399541" cy="369332"/>
          </a:xfrm>
          <a:prstGeom prst="rect">
            <a:avLst/>
          </a:prstGeom>
          <a:noFill/>
        </p:spPr>
        <p:txBody>
          <a:bodyPr wrap="square" rtlCol="0">
            <a:spAutoFit/>
          </a:bodyPr>
          <a:lstStyle/>
          <a:p>
            <a:r>
              <a:rPr lang="en-GB" dirty="0" smtClean="0"/>
              <a:t>I enjoyed the trip YSP.</a:t>
            </a:r>
            <a:endParaRPr lang="en-GB" dirty="0"/>
          </a:p>
        </p:txBody>
      </p:sp>
      <p:sp>
        <p:nvSpPr>
          <p:cNvPr id="2" name="TextBox 1"/>
          <p:cNvSpPr txBox="1"/>
          <p:nvPr/>
        </p:nvSpPr>
        <p:spPr>
          <a:xfrm>
            <a:off x="467544" y="3501008"/>
            <a:ext cx="1584176" cy="369332"/>
          </a:xfrm>
          <a:prstGeom prst="rect">
            <a:avLst/>
          </a:prstGeom>
          <a:noFill/>
        </p:spPr>
        <p:txBody>
          <a:bodyPr wrap="square" rtlCol="0">
            <a:spAutoFit/>
          </a:bodyPr>
          <a:lstStyle/>
          <a:p>
            <a:r>
              <a:rPr lang="en-GB" dirty="0" smtClean="0"/>
              <a:t>Brilliant!</a:t>
            </a:r>
            <a:endParaRPr lang="en-GB" dirty="0"/>
          </a:p>
        </p:txBody>
      </p:sp>
      <p:sp>
        <p:nvSpPr>
          <p:cNvPr id="3" name="TextBox 2"/>
          <p:cNvSpPr txBox="1"/>
          <p:nvPr/>
        </p:nvSpPr>
        <p:spPr>
          <a:xfrm>
            <a:off x="362865" y="4716363"/>
            <a:ext cx="1688855" cy="369332"/>
          </a:xfrm>
          <a:prstGeom prst="rect">
            <a:avLst/>
          </a:prstGeom>
          <a:noFill/>
        </p:spPr>
        <p:txBody>
          <a:bodyPr wrap="square" rtlCol="0">
            <a:spAutoFit/>
          </a:bodyPr>
          <a:lstStyle/>
          <a:p>
            <a:r>
              <a:rPr lang="en-GB" dirty="0" smtClean="0"/>
              <a:t>Very rewarding.</a:t>
            </a:r>
            <a:endParaRPr lang="en-GB" dirty="0"/>
          </a:p>
        </p:txBody>
      </p:sp>
      <p:sp>
        <p:nvSpPr>
          <p:cNvPr id="6" name="TextBox 5"/>
          <p:cNvSpPr txBox="1"/>
          <p:nvPr/>
        </p:nvSpPr>
        <p:spPr>
          <a:xfrm>
            <a:off x="6516216" y="5301208"/>
            <a:ext cx="2160240" cy="369332"/>
          </a:xfrm>
          <a:prstGeom prst="rect">
            <a:avLst/>
          </a:prstGeom>
          <a:noFill/>
        </p:spPr>
        <p:txBody>
          <a:bodyPr wrap="square" rtlCol="0">
            <a:spAutoFit/>
          </a:bodyPr>
          <a:lstStyle/>
          <a:p>
            <a:r>
              <a:rPr lang="en-GB" dirty="0" smtClean="0"/>
              <a:t>…stimulating.</a:t>
            </a:r>
            <a:endParaRPr lang="en-GB" dirty="0"/>
          </a:p>
        </p:txBody>
      </p:sp>
    </p:spTree>
    <p:extLst>
      <p:ext uri="{BB962C8B-B14F-4D97-AF65-F5344CB8AC3E}">
        <p14:creationId xmlns:p14="http://schemas.microsoft.com/office/powerpoint/2010/main" val="2877699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latin typeface="Bauhaus 93" pitchFamily="82" charset="0"/>
              </a:rPr>
              <a:t>“It allows you to express yourself”.</a:t>
            </a:r>
            <a:endParaRPr lang="en-GB" dirty="0">
              <a:latin typeface="Bauhaus 93" pitchFamily="82" charset="0"/>
            </a:endParaRPr>
          </a:p>
        </p:txBody>
      </p:sp>
      <p:sp>
        <p:nvSpPr>
          <p:cNvPr id="3" name="Content Placeholder 2"/>
          <p:cNvSpPr>
            <a:spLocks noGrp="1"/>
          </p:cNvSpPr>
          <p:nvPr>
            <p:ph idx="1"/>
          </p:nvPr>
        </p:nvSpPr>
        <p:spPr>
          <a:xfrm>
            <a:off x="457200" y="1600201"/>
            <a:ext cx="2962672" cy="1396752"/>
          </a:xfrm>
        </p:spPr>
        <p:txBody>
          <a:bodyPr>
            <a:normAutofit/>
          </a:bodyPr>
          <a:lstStyle/>
          <a:p>
            <a:pPr marL="0" indent="0">
              <a:buNone/>
            </a:pPr>
            <a:r>
              <a:rPr lang="en-GB" sz="1800" dirty="0" smtClean="0"/>
              <a:t>I wanted a subject where I could </a:t>
            </a:r>
            <a:r>
              <a:rPr lang="en-GB" sz="1800" dirty="0"/>
              <a:t>f</a:t>
            </a:r>
            <a:r>
              <a:rPr lang="en-GB" sz="1800" dirty="0" smtClean="0"/>
              <a:t>eel a sense of achievement. </a:t>
            </a:r>
            <a:endParaRPr lang="en-GB" sz="1800" dirty="0"/>
          </a:p>
        </p:txBody>
      </p:sp>
      <p:sp>
        <p:nvSpPr>
          <p:cNvPr id="5" name="TextBox 4"/>
          <p:cNvSpPr txBox="1"/>
          <p:nvPr/>
        </p:nvSpPr>
        <p:spPr>
          <a:xfrm>
            <a:off x="2231740" y="2996952"/>
            <a:ext cx="2520280" cy="369332"/>
          </a:xfrm>
          <a:prstGeom prst="rect">
            <a:avLst/>
          </a:prstGeom>
          <a:noFill/>
        </p:spPr>
        <p:txBody>
          <a:bodyPr wrap="square" rtlCol="0">
            <a:spAutoFit/>
          </a:bodyPr>
          <a:lstStyle/>
          <a:p>
            <a:r>
              <a:rPr lang="en-GB" dirty="0" smtClean="0"/>
              <a:t>One of my best lessons.</a:t>
            </a:r>
            <a:endParaRPr lang="en-GB" dirty="0"/>
          </a:p>
        </p:txBody>
      </p:sp>
      <p:sp>
        <p:nvSpPr>
          <p:cNvPr id="7" name="TextBox 6"/>
          <p:cNvSpPr txBox="1"/>
          <p:nvPr/>
        </p:nvSpPr>
        <p:spPr>
          <a:xfrm>
            <a:off x="4283968" y="1556792"/>
            <a:ext cx="4176464" cy="923330"/>
          </a:xfrm>
          <a:prstGeom prst="rect">
            <a:avLst/>
          </a:prstGeom>
          <a:noFill/>
        </p:spPr>
        <p:txBody>
          <a:bodyPr wrap="square" rtlCol="0">
            <a:spAutoFit/>
          </a:bodyPr>
          <a:lstStyle/>
          <a:p>
            <a:r>
              <a:rPr lang="en-GB" dirty="0" smtClean="0"/>
              <a:t>I really enjoyed learning about other artists, the one that inspired me the most was Tracy </a:t>
            </a:r>
            <a:r>
              <a:rPr lang="en-GB" dirty="0" err="1" smtClean="0"/>
              <a:t>Emin</a:t>
            </a:r>
            <a:r>
              <a:rPr lang="en-GB" dirty="0" smtClean="0"/>
              <a:t>.</a:t>
            </a:r>
            <a:endParaRPr lang="en-GB" dirty="0"/>
          </a:p>
        </p:txBody>
      </p:sp>
      <p:sp>
        <p:nvSpPr>
          <p:cNvPr id="8" name="TextBox 7"/>
          <p:cNvSpPr txBox="1"/>
          <p:nvPr/>
        </p:nvSpPr>
        <p:spPr>
          <a:xfrm>
            <a:off x="1043608" y="4365104"/>
            <a:ext cx="5112568" cy="1477328"/>
          </a:xfrm>
          <a:prstGeom prst="rect">
            <a:avLst/>
          </a:prstGeom>
          <a:noFill/>
        </p:spPr>
        <p:txBody>
          <a:bodyPr wrap="square" rtlCol="0">
            <a:spAutoFit/>
          </a:bodyPr>
          <a:lstStyle/>
          <a:p>
            <a:r>
              <a:rPr lang="en-GB" dirty="0"/>
              <a:t>I’ve also enjoyed playing with different media and trying out new creative ideas.</a:t>
            </a:r>
          </a:p>
          <a:p>
            <a:r>
              <a:rPr lang="en-GB" dirty="0" smtClean="0"/>
              <a:t>I used acrylic, ink, dye, sewing, collage, stencilling, pencil, watercolour, clay, mod-roc, relief, frottage, lino print, mono print, wax resist, spray paint</a:t>
            </a:r>
            <a:r>
              <a:rPr lang="en-GB" dirty="0"/>
              <a:t>.</a:t>
            </a:r>
          </a:p>
        </p:txBody>
      </p:sp>
      <p:sp>
        <p:nvSpPr>
          <p:cNvPr id="9" name="TextBox 8"/>
          <p:cNvSpPr txBox="1"/>
          <p:nvPr/>
        </p:nvSpPr>
        <p:spPr>
          <a:xfrm>
            <a:off x="5652120" y="3280903"/>
            <a:ext cx="2520280" cy="646331"/>
          </a:xfrm>
          <a:prstGeom prst="rect">
            <a:avLst/>
          </a:prstGeom>
          <a:noFill/>
        </p:spPr>
        <p:txBody>
          <a:bodyPr wrap="square" rtlCol="0">
            <a:spAutoFit/>
          </a:bodyPr>
          <a:lstStyle/>
          <a:p>
            <a:r>
              <a:rPr lang="en-GB" dirty="0" smtClean="0"/>
              <a:t>…develop my skills and find my own technique.</a:t>
            </a:r>
            <a:endParaRPr lang="en-GB" dirty="0"/>
          </a:p>
        </p:txBody>
      </p:sp>
    </p:spTree>
    <p:extLst>
      <p:ext uri="{BB962C8B-B14F-4D97-AF65-F5344CB8AC3E}">
        <p14:creationId xmlns:p14="http://schemas.microsoft.com/office/powerpoint/2010/main" val="876100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Bauhaus 93" pitchFamily="82" charset="0"/>
              </a:rPr>
              <a:t>The exam (10 hours worth)!</a:t>
            </a:r>
            <a:endParaRPr lang="en-GB" dirty="0">
              <a:latin typeface="Bauhaus 93" pitchFamily="82" charset="0"/>
            </a:endParaRPr>
          </a:p>
        </p:txBody>
      </p:sp>
      <p:sp>
        <p:nvSpPr>
          <p:cNvPr id="4" name="TextBox 3"/>
          <p:cNvSpPr txBox="1"/>
          <p:nvPr/>
        </p:nvSpPr>
        <p:spPr>
          <a:xfrm>
            <a:off x="827584" y="1916832"/>
            <a:ext cx="3888432" cy="923330"/>
          </a:xfrm>
          <a:prstGeom prst="rect">
            <a:avLst/>
          </a:prstGeom>
          <a:noFill/>
        </p:spPr>
        <p:txBody>
          <a:bodyPr wrap="square" rtlCol="0">
            <a:spAutoFit/>
          </a:bodyPr>
          <a:lstStyle/>
          <a:p>
            <a:r>
              <a:rPr lang="en-GB" dirty="0" smtClean="0"/>
              <a:t>I really enjoyed my GCSE exam, it was relaxing and enjoyable committing that amount of time to one piece of work.</a:t>
            </a:r>
            <a:endParaRPr lang="en-GB" dirty="0"/>
          </a:p>
        </p:txBody>
      </p:sp>
      <p:sp>
        <p:nvSpPr>
          <p:cNvPr id="5" name="TextBox 4"/>
          <p:cNvSpPr txBox="1"/>
          <p:nvPr/>
        </p:nvSpPr>
        <p:spPr>
          <a:xfrm>
            <a:off x="1427659" y="3408541"/>
            <a:ext cx="3312368" cy="369332"/>
          </a:xfrm>
          <a:prstGeom prst="rect">
            <a:avLst/>
          </a:prstGeom>
          <a:noFill/>
        </p:spPr>
        <p:txBody>
          <a:bodyPr wrap="square" rtlCol="0">
            <a:spAutoFit/>
          </a:bodyPr>
          <a:lstStyle/>
          <a:p>
            <a:pPr algn="ctr"/>
            <a:r>
              <a:rPr lang="en-GB" dirty="0" smtClean="0"/>
              <a:t>You don’t have to revise!</a:t>
            </a:r>
            <a:endParaRPr lang="en-GB" dirty="0"/>
          </a:p>
        </p:txBody>
      </p:sp>
      <p:sp>
        <p:nvSpPr>
          <p:cNvPr id="3" name="TextBox 2"/>
          <p:cNvSpPr txBox="1"/>
          <p:nvPr/>
        </p:nvSpPr>
        <p:spPr>
          <a:xfrm>
            <a:off x="899592" y="4725144"/>
            <a:ext cx="3096344" cy="923330"/>
          </a:xfrm>
          <a:prstGeom prst="rect">
            <a:avLst/>
          </a:prstGeom>
          <a:noFill/>
        </p:spPr>
        <p:txBody>
          <a:bodyPr wrap="square" rtlCol="0">
            <a:spAutoFit/>
          </a:bodyPr>
          <a:lstStyle/>
          <a:p>
            <a:r>
              <a:rPr lang="en-GB" dirty="0" smtClean="0"/>
              <a:t>It was great to see what  everybody in Year 11, taking GCSE, was producing.</a:t>
            </a:r>
            <a:endParaRPr lang="en-GB" dirty="0"/>
          </a:p>
        </p:txBody>
      </p:sp>
      <p:sp>
        <p:nvSpPr>
          <p:cNvPr id="6" name="TextBox 5"/>
          <p:cNvSpPr txBox="1"/>
          <p:nvPr/>
        </p:nvSpPr>
        <p:spPr>
          <a:xfrm>
            <a:off x="5076056" y="4437112"/>
            <a:ext cx="2952328" cy="646331"/>
          </a:xfrm>
          <a:prstGeom prst="rect">
            <a:avLst/>
          </a:prstGeom>
          <a:noFill/>
        </p:spPr>
        <p:txBody>
          <a:bodyPr wrap="square" rtlCol="0">
            <a:spAutoFit/>
          </a:bodyPr>
          <a:lstStyle/>
          <a:p>
            <a:r>
              <a:rPr lang="en-GB" dirty="0" smtClean="0"/>
              <a:t>Relaxed but productive atmosphere.</a:t>
            </a:r>
            <a:endParaRPr lang="en-GB" dirty="0"/>
          </a:p>
        </p:txBody>
      </p:sp>
      <p:sp>
        <p:nvSpPr>
          <p:cNvPr id="7" name="TextBox 6"/>
          <p:cNvSpPr txBox="1"/>
          <p:nvPr/>
        </p:nvSpPr>
        <p:spPr>
          <a:xfrm>
            <a:off x="5796136" y="2378497"/>
            <a:ext cx="2520280" cy="1200329"/>
          </a:xfrm>
          <a:prstGeom prst="rect">
            <a:avLst/>
          </a:prstGeom>
          <a:noFill/>
        </p:spPr>
        <p:txBody>
          <a:bodyPr wrap="square" rtlCol="0">
            <a:spAutoFit/>
          </a:bodyPr>
          <a:lstStyle/>
          <a:p>
            <a:r>
              <a:rPr lang="en-GB" dirty="0" smtClean="0"/>
              <a:t>Had a lot of advice throughout the preparation which was good.</a:t>
            </a:r>
            <a:endParaRPr lang="en-GB" dirty="0"/>
          </a:p>
        </p:txBody>
      </p:sp>
    </p:spTree>
    <p:extLst>
      <p:ext uri="{BB962C8B-B14F-4D97-AF65-F5344CB8AC3E}">
        <p14:creationId xmlns:p14="http://schemas.microsoft.com/office/powerpoint/2010/main" val="4016480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944"/>
            <a:ext cx="9289032" cy="1143000"/>
          </a:xfrm>
        </p:spPr>
        <p:txBody>
          <a:bodyPr>
            <a:noAutofit/>
          </a:bodyPr>
          <a:lstStyle/>
          <a:p>
            <a:r>
              <a:rPr lang="en-GB" sz="3600" dirty="0" smtClean="0">
                <a:latin typeface="Bauhaus 93" pitchFamily="82" charset="0"/>
              </a:rPr>
              <a:t>Some students are considering</a:t>
            </a:r>
            <a:br>
              <a:rPr lang="en-GB" sz="3600" dirty="0" smtClean="0">
                <a:latin typeface="Bauhaus 93" pitchFamily="82" charset="0"/>
              </a:rPr>
            </a:br>
            <a:r>
              <a:rPr lang="en-GB" sz="3600" dirty="0" smtClean="0">
                <a:latin typeface="Bauhaus 93" pitchFamily="82" charset="0"/>
              </a:rPr>
              <a:t> careers in art:</a:t>
            </a:r>
            <a:endParaRPr lang="en-GB" sz="3600" dirty="0">
              <a:latin typeface="Bauhaus 93" pitchFamily="82" charset="0"/>
            </a:endParaRPr>
          </a:p>
        </p:txBody>
      </p:sp>
      <p:sp>
        <p:nvSpPr>
          <p:cNvPr id="3" name="Content Placeholder 2"/>
          <p:cNvSpPr>
            <a:spLocks noGrp="1"/>
          </p:cNvSpPr>
          <p:nvPr>
            <p:ph idx="1"/>
          </p:nvPr>
        </p:nvSpPr>
        <p:spPr>
          <a:xfrm>
            <a:off x="391766" y="4149080"/>
            <a:ext cx="8229600" cy="1401019"/>
          </a:xfrm>
        </p:spPr>
        <p:txBody>
          <a:bodyPr>
            <a:normAutofit fontScale="70000" lnSpcReduction="20000"/>
          </a:bodyPr>
          <a:lstStyle/>
          <a:p>
            <a:pPr marL="0" indent="0">
              <a:buNone/>
            </a:pPr>
            <a:r>
              <a:rPr lang="en-GB" dirty="0" smtClean="0"/>
              <a:t>Architect, concept artist for films/games, natural history illustrator, make-up artist, continuing studying at York College, graphic designer, furniture designer, glass, jewellery and </a:t>
            </a:r>
            <a:r>
              <a:rPr lang="en-GB" dirty="0" err="1" smtClean="0"/>
              <a:t>silversmithing</a:t>
            </a:r>
            <a:r>
              <a:rPr lang="en-GB" dirty="0" smtClean="0"/>
              <a:t>, interior design, three dimensional design, surface pattern, fashion design, ceramics, </a:t>
            </a:r>
            <a:endParaRPr lang="en-GB" dirty="0"/>
          </a:p>
        </p:txBody>
      </p:sp>
      <p:sp>
        <p:nvSpPr>
          <p:cNvPr id="4" name="TextBox 3"/>
          <p:cNvSpPr txBox="1"/>
          <p:nvPr/>
        </p:nvSpPr>
        <p:spPr>
          <a:xfrm>
            <a:off x="395536" y="546051"/>
            <a:ext cx="8064896" cy="1846659"/>
          </a:xfrm>
          <a:prstGeom prst="rect">
            <a:avLst/>
          </a:prstGeom>
          <a:noFill/>
        </p:spPr>
        <p:txBody>
          <a:bodyPr wrap="square" rtlCol="0">
            <a:spAutoFit/>
          </a:bodyPr>
          <a:lstStyle/>
          <a:p>
            <a:r>
              <a:rPr lang="en-GB" sz="3600" dirty="0" smtClean="0">
                <a:latin typeface="Bauhaus 93" pitchFamily="82" charset="0"/>
              </a:rPr>
              <a:t>Some students had reservations:</a:t>
            </a:r>
          </a:p>
          <a:p>
            <a:endParaRPr lang="en-GB" sz="2400" dirty="0"/>
          </a:p>
          <a:p>
            <a:r>
              <a:rPr lang="en-GB" dirty="0" smtClean="0"/>
              <a:t>I </a:t>
            </a:r>
            <a:r>
              <a:rPr lang="en-GB" dirty="0"/>
              <a:t>went in to the GCSE course very worried about my technical skill, but I believe I have improved, and there are many different types of media available to use that can suit anyone…</a:t>
            </a:r>
          </a:p>
        </p:txBody>
      </p:sp>
    </p:spTree>
    <p:extLst>
      <p:ext uri="{BB962C8B-B14F-4D97-AF65-F5344CB8AC3E}">
        <p14:creationId xmlns:p14="http://schemas.microsoft.com/office/powerpoint/2010/main" val="4001381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latin typeface="Bauhaus 93" pitchFamily="82" charset="0"/>
              </a:rPr>
              <a:t>F</a:t>
            </a:r>
            <a:r>
              <a:rPr lang="en-GB" dirty="0" smtClean="0">
                <a:latin typeface="Bauhaus 93" pitchFamily="82" charset="0"/>
              </a:rPr>
              <a:t>amous faces who’ve studied Art at GCSE level and /or degree level</a:t>
            </a:r>
            <a:endParaRPr lang="en-GB" dirty="0">
              <a:latin typeface="Bauhaus 93" pitchFamily="82" charset="0"/>
            </a:endParaRPr>
          </a:p>
        </p:txBody>
      </p:sp>
    </p:spTree>
    <p:extLst>
      <p:ext uri="{BB962C8B-B14F-4D97-AF65-F5344CB8AC3E}">
        <p14:creationId xmlns:p14="http://schemas.microsoft.com/office/powerpoint/2010/main" val="1664952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mZcHLIQUqDs/UPcuY3q6kTI/AAAAAAAAE7A/mFqiM71YSFo/s1600/people-hugh-grant-2491549_190%5B1%5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8822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95728" y="1556792"/>
            <a:ext cx="2448272" cy="1200329"/>
          </a:xfrm>
          <a:prstGeom prst="rect">
            <a:avLst/>
          </a:prstGeom>
          <a:noFill/>
        </p:spPr>
        <p:txBody>
          <a:bodyPr wrap="square" rtlCol="0">
            <a:spAutoFit/>
          </a:bodyPr>
          <a:lstStyle/>
          <a:p>
            <a:r>
              <a:rPr lang="en-GB" sz="3600" dirty="0" smtClean="0">
                <a:latin typeface="Bauhaus 93" pitchFamily="82" charset="0"/>
              </a:rPr>
              <a:t>Hugh Grant - actor</a:t>
            </a:r>
            <a:endParaRPr lang="en-GB" sz="3600" dirty="0">
              <a:latin typeface="Bauhaus 93" pitchFamily="82" charset="0"/>
            </a:endParaRPr>
          </a:p>
        </p:txBody>
      </p:sp>
    </p:spTree>
    <p:extLst>
      <p:ext uri="{BB962C8B-B14F-4D97-AF65-F5344CB8AC3E}">
        <p14:creationId xmlns:p14="http://schemas.microsoft.com/office/powerpoint/2010/main" val="4038502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David Bowie</a:t>
            </a:r>
            <a:endParaRPr lang="en-GB" dirty="0"/>
          </a:p>
        </p:txBody>
      </p:sp>
      <p:pic>
        <p:nvPicPr>
          <p:cNvPr id="1026" name="Picture 2" descr="http://www.theartsdesk.com/sites/default/files/imagecache/mast_image_landscape/mastimages/David_Bowie-06_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0"/>
            <a:ext cx="8552417"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520" y="-10908"/>
            <a:ext cx="3816424" cy="7478970"/>
          </a:xfrm>
          <a:prstGeom prst="rect">
            <a:avLst/>
          </a:prstGeom>
          <a:solidFill>
            <a:schemeClr val="tx1"/>
          </a:solidFill>
        </p:spPr>
        <p:txBody>
          <a:bodyPr wrap="square" rtlCol="0">
            <a:spAutoFit/>
          </a:bodyPr>
          <a:lstStyle/>
          <a:p>
            <a:endParaRPr lang="en-GB" sz="6000" dirty="0" smtClean="0">
              <a:solidFill>
                <a:schemeClr val="bg1"/>
              </a:solidFill>
              <a:latin typeface="Bauhaus 93" pitchFamily="82" charset="0"/>
              <a:ea typeface="Adobe Song Std L" pitchFamily="18" charset="-128"/>
            </a:endParaRPr>
          </a:p>
          <a:p>
            <a:endParaRPr lang="en-GB" sz="6000" dirty="0">
              <a:solidFill>
                <a:schemeClr val="bg1"/>
              </a:solidFill>
              <a:latin typeface="Bauhaus 93" pitchFamily="82" charset="0"/>
              <a:ea typeface="Adobe Song Std L" pitchFamily="18" charset="-128"/>
            </a:endParaRPr>
          </a:p>
          <a:p>
            <a:pPr algn="ctr"/>
            <a:r>
              <a:rPr lang="en-GB" sz="6000" dirty="0" smtClean="0">
                <a:solidFill>
                  <a:schemeClr val="bg1"/>
                </a:solidFill>
                <a:latin typeface="Bauhaus 93" pitchFamily="82" charset="0"/>
                <a:ea typeface="Adobe Song Std L" pitchFamily="18" charset="-128"/>
              </a:rPr>
              <a:t>David Bowie –</a:t>
            </a:r>
          </a:p>
          <a:p>
            <a:pPr algn="ctr"/>
            <a:r>
              <a:rPr lang="en-GB" sz="6000" dirty="0" smtClean="0">
                <a:solidFill>
                  <a:schemeClr val="bg1"/>
                </a:solidFill>
                <a:latin typeface="Bauhaus 93" pitchFamily="82" charset="0"/>
                <a:ea typeface="Adobe Song Std L" pitchFamily="18" charset="-128"/>
              </a:rPr>
              <a:t>Musician</a:t>
            </a:r>
          </a:p>
          <a:p>
            <a:endParaRPr lang="en-GB" sz="6000" dirty="0">
              <a:solidFill>
                <a:schemeClr val="bg1"/>
              </a:solidFill>
              <a:latin typeface="Bauhaus 93" pitchFamily="82" charset="0"/>
              <a:ea typeface="Adobe Song Std L" pitchFamily="18" charset="-128"/>
            </a:endParaRPr>
          </a:p>
          <a:p>
            <a:endParaRPr lang="en-GB" sz="6000" dirty="0" smtClean="0">
              <a:solidFill>
                <a:schemeClr val="bg1"/>
              </a:solidFill>
              <a:latin typeface="Bauhaus 93" pitchFamily="82" charset="0"/>
              <a:ea typeface="Adobe Song Std L" pitchFamily="18" charset="-128"/>
            </a:endParaRPr>
          </a:p>
          <a:p>
            <a:endParaRPr lang="en-GB" sz="6000" dirty="0">
              <a:solidFill>
                <a:schemeClr val="bg1"/>
              </a:solidFill>
              <a:latin typeface="Bauhaus 93" pitchFamily="82" charset="0"/>
              <a:ea typeface="Adobe Song Std L" pitchFamily="18" charset="-128"/>
            </a:endParaRPr>
          </a:p>
        </p:txBody>
      </p:sp>
    </p:spTree>
    <p:extLst>
      <p:ext uri="{BB962C8B-B14F-4D97-AF65-F5344CB8AC3E}">
        <p14:creationId xmlns:p14="http://schemas.microsoft.com/office/powerpoint/2010/main" val="25498102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elebgreat.com/pics/47/c6/Robbie-Coltrane-869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2844"/>
            <a:ext cx="5148064" cy="68640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2.bp.blogspot.com/_DDeQfljlnJk/TKUndDyRsjI/AAAAAAAAAxw/AL9OvC465Nw/s1600/hagri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047" y="2844"/>
            <a:ext cx="5018953" cy="6855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5949280"/>
            <a:ext cx="8496944" cy="584775"/>
          </a:xfrm>
          <a:prstGeom prst="rect">
            <a:avLst/>
          </a:prstGeom>
          <a:noFill/>
        </p:spPr>
        <p:txBody>
          <a:bodyPr wrap="square" rtlCol="0">
            <a:spAutoFit/>
          </a:bodyPr>
          <a:lstStyle/>
          <a:p>
            <a:r>
              <a:rPr lang="en-GB" sz="3200" dirty="0" smtClean="0">
                <a:solidFill>
                  <a:schemeClr val="tx1">
                    <a:lumMod val="75000"/>
                  </a:schemeClr>
                </a:solidFill>
                <a:latin typeface="Bauhaus 93" pitchFamily="82" charset="0"/>
              </a:rPr>
              <a:t>Robb</a:t>
            </a:r>
            <a:r>
              <a:rPr lang="en-GB" sz="3200" dirty="0" smtClean="0">
                <a:solidFill>
                  <a:schemeClr val="bg1"/>
                </a:solidFill>
                <a:latin typeface="Bauhaus 93" pitchFamily="82" charset="0"/>
              </a:rPr>
              <a:t>ie Coltrane    aka       </a:t>
            </a:r>
            <a:r>
              <a:rPr lang="en-GB" sz="3200" dirty="0" err="1" smtClean="0">
                <a:solidFill>
                  <a:schemeClr val="tx1">
                    <a:lumMod val="75000"/>
                  </a:schemeClr>
                </a:solidFill>
                <a:latin typeface="Bauhaus 93" pitchFamily="82" charset="0"/>
              </a:rPr>
              <a:t>Rubeus</a:t>
            </a:r>
            <a:r>
              <a:rPr lang="en-GB" sz="3200" dirty="0" smtClean="0">
                <a:solidFill>
                  <a:schemeClr val="tx1">
                    <a:lumMod val="75000"/>
                  </a:schemeClr>
                </a:solidFill>
                <a:latin typeface="Bauhaus 93" pitchFamily="82" charset="0"/>
              </a:rPr>
              <a:t> </a:t>
            </a:r>
            <a:r>
              <a:rPr lang="en-GB" sz="3200" dirty="0" err="1" smtClean="0">
                <a:solidFill>
                  <a:schemeClr val="tx1">
                    <a:lumMod val="75000"/>
                  </a:schemeClr>
                </a:solidFill>
                <a:latin typeface="Bauhaus 93" pitchFamily="82" charset="0"/>
              </a:rPr>
              <a:t>Hagrid</a:t>
            </a:r>
            <a:endParaRPr lang="en-GB" sz="3200" dirty="0">
              <a:solidFill>
                <a:schemeClr val="tx1">
                  <a:lumMod val="75000"/>
                </a:schemeClr>
              </a:solidFill>
              <a:latin typeface="Bauhaus 93" pitchFamily="82" charset="0"/>
            </a:endParaRPr>
          </a:p>
        </p:txBody>
      </p:sp>
    </p:spTree>
    <p:extLst>
      <p:ext uri="{BB962C8B-B14F-4D97-AF65-F5344CB8AC3E}">
        <p14:creationId xmlns:p14="http://schemas.microsoft.com/office/powerpoint/2010/main" val="5549922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240" y="1"/>
            <a:ext cx="2411760" cy="6876256"/>
          </a:xfr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0800000" scaled="1"/>
            <a:tileRect/>
          </a:gradFill>
          <a:effectLst>
            <a:innerShdw blurRad="63500" dist="50800" dir="2700000">
              <a:prstClr val="black">
                <a:alpha val="50000"/>
              </a:prstClr>
            </a:innerShdw>
          </a:effectLst>
        </p:spPr>
        <p:txBody>
          <a:bodyPr>
            <a:normAutofit/>
          </a:bodyPr>
          <a:lstStyle/>
          <a:p>
            <a:r>
              <a:rPr lang="en-GB" dirty="0" smtClean="0">
                <a:latin typeface="Bauhaus 93" pitchFamily="82" charset="0"/>
              </a:rPr>
              <a:t>Jimmy Page – guitarist in </a:t>
            </a:r>
            <a:br>
              <a:rPr lang="en-GB" dirty="0" smtClean="0">
                <a:latin typeface="Bauhaus 93" pitchFamily="82" charset="0"/>
              </a:rPr>
            </a:br>
            <a:r>
              <a:rPr lang="en-GB" dirty="0" smtClean="0">
                <a:latin typeface="Bauhaus 93" pitchFamily="82" charset="0"/>
              </a:rPr>
              <a:t>Led Zeppelin</a:t>
            </a:r>
            <a:endParaRPr lang="en-GB" dirty="0">
              <a:latin typeface="Bauhaus 93" pitchFamily="82" charset="0"/>
            </a:endParaRPr>
          </a:p>
        </p:txBody>
      </p:sp>
      <p:pic>
        <p:nvPicPr>
          <p:cNvPr id="3074" name="Picture 2" descr="http://2.bp.blogspot.com/-CcK2-nqMXHk/UO3mW18wwhI/AAAAAAAAAIo/GdeipzGm9gQ/s1600/normal_jimmy_pa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2240" cy="687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173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4286" y="1138"/>
            <a:ext cx="3966226" cy="6856862"/>
          </a:xfr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effectLst>
            <a:innerShdw blurRad="63500" dist="50800" dir="2700000">
              <a:prstClr val="black">
                <a:alpha val="50000"/>
              </a:prstClr>
            </a:innerShdw>
          </a:effectLst>
        </p:spPr>
        <p:txBody>
          <a:bodyPr>
            <a:normAutofit/>
          </a:bodyPr>
          <a:lstStyle/>
          <a:p>
            <a:pPr marL="0" indent="0" algn="ctr">
              <a:buNone/>
            </a:pPr>
            <a:endParaRPr lang="en-GB" sz="4400" dirty="0" smtClean="0">
              <a:latin typeface="Bauhaus 93" pitchFamily="82" charset="0"/>
            </a:endParaRPr>
          </a:p>
          <a:p>
            <a:pPr marL="0" indent="0" algn="ctr">
              <a:buNone/>
            </a:pPr>
            <a:r>
              <a:rPr lang="en-GB" sz="4400" dirty="0" smtClean="0">
                <a:latin typeface="Bauhaus 93" pitchFamily="82" charset="0"/>
              </a:rPr>
              <a:t>Cathy Jamieson – </a:t>
            </a:r>
          </a:p>
          <a:p>
            <a:pPr marL="0" indent="0" algn="ctr">
              <a:buNone/>
            </a:pPr>
            <a:endParaRPr lang="en-GB" sz="4400" dirty="0" smtClean="0">
              <a:latin typeface="Bauhaus 93" pitchFamily="82" charset="0"/>
            </a:endParaRPr>
          </a:p>
          <a:p>
            <a:pPr marL="0" indent="0" algn="ctr">
              <a:buNone/>
            </a:pPr>
            <a:r>
              <a:rPr lang="en-GB" sz="4400" dirty="0" smtClean="0">
                <a:latin typeface="Bauhaus 93" pitchFamily="82" charset="0"/>
              </a:rPr>
              <a:t>Shadow Economic </a:t>
            </a:r>
            <a:r>
              <a:rPr lang="en-GB" sz="4400" dirty="0">
                <a:latin typeface="Bauhaus 93" pitchFamily="82" charset="0"/>
              </a:rPr>
              <a:t>S</a:t>
            </a:r>
            <a:r>
              <a:rPr lang="en-GB" sz="4400" dirty="0" smtClean="0">
                <a:latin typeface="Bauhaus 93" pitchFamily="82" charset="0"/>
              </a:rPr>
              <a:t>ecretary to the Treasury</a:t>
            </a:r>
          </a:p>
          <a:p>
            <a:pPr marL="0" indent="0" algn="ctr">
              <a:buNone/>
            </a:pPr>
            <a:r>
              <a:rPr lang="en-GB" sz="4400" dirty="0" smtClean="0">
                <a:latin typeface="Bauhaus 93" pitchFamily="82" charset="0"/>
              </a:rPr>
              <a:t>(</a:t>
            </a:r>
            <a:r>
              <a:rPr lang="en-GB" sz="4400" smtClean="0">
                <a:latin typeface="Bauhaus 93" pitchFamily="82" charset="0"/>
              </a:rPr>
              <a:t>degree level)</a:t>
            </a:r>
            <a:endParaRPr lang="en-GB" sz="4400" dirty="0">
              <a:latin typeface="Bauhaus 93" pitchFamily="82" charset="0"/>
            </a:endParaRPr>
          </a:p>
        </p:txBody>
      </p:sp>
      <p:pic>
        <p:nvPicPr>
          <p:cNvPr id="4098" name="Picture 2" descr="File:Cathy Jamies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8"/>
            <a:ext cx="5214286" cy="695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67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normAutofit/>
          </a:bodyPr>
          <a:lstStyle/>
          <a:p>
            <a:pPr marL="0" indent="0" algn="ctr">
              <a:buNone/>
            </a:pPr>
            <a:r>
              <a:rPr lang="en-GB" b="1" dirty="0">
                <a:latin typeface="Bauhaus 93" pitchFamily="82" charset="0"/>
              </a:rPr>
              <a:t>How does it follow on from what I have learned before?</a:t>
            </a:r>
            <a:endParaRPr lang="en-GB" dirty="0">
              <a:latin typeface="Bauhaus 93" pitchFamily="82" charset="0"/>
            </a:endParaRPr>
          </a:p>
          <a:p>
            <a:r>
              <a:rPr lang="en-GB" dirty="0"/>
              <a:t>The GCSE in Art &amp; Design follows on from what you have been doing at Key Stage 3 (Years7-9).</a:t>
            </a:r>
          </a:p>
          <a:p>
            <a:r>
              <a:rPr lang="en-GB" dirty="0"/>
              <a:t>The emphasis in GCSE Art &amp; Design is on the process of developing both ideas and work. Central to this </a:t>
            </a:r>
            <a:r>
              <a:rPr lang="en-GB" dirty="0" smtClean="0"/>
              <a:t>is your sketchbook </a:t>
            </a:r>
            <a:r>
              <a:rPr lang="en-GB" dirty="0"/>
              <a:t>in which you will complete and store your GCSE art work.</a:t>
            </a:r>
          </a:p>
          <a:p>
            <a:endParaRPr lang="en-GB" dirty="0"/>
          </a:p>
        </p:txBody>
      </p:sp>
    </p:spTree>
    <p:extLst>
      <p:ext uri="{BB962C8B-B14F-4D97-AF65-F5344CB8AC3E}">
        <p14:creationId xmlns:p14="http://schemas.microsoft.com/office/powerpoint/2010/main" val="3822538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ubblews.com/assets/images/news/1733332987_135719017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3" y="-13568"/>
            <a:ext cx="5035802" cy="69709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9026"/>
            <a:ext cx="4499992" cy="6986528"/>
          </a:xfrm>
          <a:prstGeom prst="rect">
            <a:avLst/>
          </a:prstGeom>
          <a:solidFill>
            <a:schemeClr val="tx1"/>
          </a:solidFill>
        </p:spPr>
        <p:txBody>
          <a:bodyPr wrap="square" rtlCol="0">
            <a:spAutoFit/>
          </a:bodyPr>
          <a:lstStyle/>
          <a:p>
            <a:pPr algn="ctr"/>
            <a:r>
              <a:rPr lang="en-GB" sz="2800" dirty="0" smtClean="0">
                <a:latin typeface="Bauhaus 93" pitchFamily="82" charset="0"/>
              </a:rPr>
              <a:t>    </a:t>
            </a:r>
          </a:p>
          <a:p>
            <a:pPr algn="ctr"/>
            <a:endParaRPr lang="en-GB" sz="2800" dirty="0">
              <a:latin typeface="Bauhaus 93" pitchFamily="82" charset="0"/>
            </a:endParaRPr>
          </a:p>
          <a:p>
            <a:pPr algn="ctr"/>
            <a:endParaRPr lang="en-GB" sz="2800" dirty="0" smtClean="0">
              <a:solidFill>
                <a:schemeClr val="bg1"/>
              </a:solidFill>
              <a:latin typeface="Bauhaus 93" pitchFamily="82" charset="0"/>
            </a:endParaRPr>
          </a:p>
          <a:p>
            <a:pPr algn="ctr"/>
            <a:endParaRPr lang="en-GB" sz="2800" dirty="0">
              <a:solidFill>
                <a:schemeClr val="bg1"/>
              </a:solidFill>
              <a:latin typeface="Bauhaus 93" pitchFamily="82" charset="0"/>
            </a:endParaRPr>
          </a:p>
          <a:p>
            <a:pPr algn="ctr"/>
            <a:r>
              <a:rPr lang="en-GB" sz="2800" dirty="0" smtClean="0">
                <a:solidFill>
                  <a:schemeClr val="bg1"/>
                </a:solidFill>
                <a:latin typeface="Bauhaus 93" pitchFamily="82" charset="0"/>
              </a:rPr>
              <a:t>Lady Gaga - </a:t>
            </a:r>
          </a:p>
          <a:p>
            <a:pPr algn="ctr"/>
            <a:r>
              <a:rPr lang="en-GB" sz="2800" dirty="0" smtClean="0">
                <a:solidFill>
                  <a:schemeClr val="bg1"/>
                </a:solidFill>
                <a:latin typeface="Bauhaus 93" pitchFamily="82" charset="0"/>
              </a:rPr>
              <a:t>American </a:t>
            </a:r>
            <a:r>
              <a:rPr lang="en-GB" sz="2800" dirty="0">
                <a:solidFill>
                  <a:schemeClr val="bg1"/>
                </a:solidFill>
                <a:latin typeface="Bauhaus 93" pitchFamily="82" charset="0"/>
              </a:rPr>
              <a:t>singer, songwriter, record </a:t>
            </a:r>
            <a:r>
              <a:rPr lang="en-GB" sz="2800" dirty="0" smtClean="0">
                <a:solidFill>
                  <a:schemeClr val="bg1"/>
                </a:solidFill>
                <a:latin typeface="Bauhaus 93" pitchFamily="82" charset="0"/>
              </a:rPr>
              <a:t>            producer</a:t>
            </a:r>
            <a:r>
              <a:rPr lang="en-GB" sz="2800" dirty="0">
                <a:solidFill>
                  <a:schemeClr val="bg1"/>
                </a:solidFill>
                <a:latin typeface="Bauhaus 93" pitchFamily="82" charset="0"/>
              </a:rPr>
              <a:t>, activist, </a:t>
            </a:r>
            <a:r>
              <a:rPr lang="en-GB" sz="2800" dirty="0" smtClean="0">
                <a:solidFill>
                  <a:schemeClr val="bg1"/>
                </a:solidFill>
                <a:latin typeface="Bauhaus 93" pitchFamily="82" charset="0"/>
              </a:rPr>
              <a:t>business woman</a:t>
            </a:r>
            <a:r>
              <a:rPr lang="en-GB" sz="2800" dirty="0">
                <a:solidFill>
                  <a:schemeClr val="bg1"/>
                </a:solidFill>
                <a:latin typeface="Bauhaus 93" pitchFamily="82" charset="0"/>
              </a:rPr>
              <a:t>, fashion designer and </a:t>
            </a:r>
            <a:r>
              <a:rPr lang="en-GB" sz="2800" dirty="0" smtClean="0">
                <a:solidFill>
                  <a:schemeClr val="bg1"/>
                </a:solidFill>
                <a:latin typeface="Bauhaus 93" pitchFamily="82" charset="0"/>
              </a:rPr>
              <a:t>actress.</a:t>
            </a:r>
          </a:p>
          <a:p>
            <a:pPr algn="ctr"/>
            <a:endParaRPr lang="en-GB" sz="2800" dirty="0">
              <a:latin typeface="Bauhaus 93" pitchFamily="82" charset="0"/>
            </a:endParaRPr>
          </a:p>
          <a:p>
            <a:pPr algn="ctr"/>
            <a:endParaRPr lang="en-GB" sz="2800" dirty="0" smtClean="0">
              <a:latin typeface="Bauhaus 93" pitchFamily="82" charset="0"/>
            </a:endParaRPr>
          </a:p>
          <a:p>
            <a:pPr algn="ctr"/>
            <a:endParaRPr lang="en-GB" sz="2800" dirty="0">
              <a:latin typeface="Bauhaus 93" pitchFamily="82" charset="0"/>
            </a:endParaRPr>
          </a:p>
          <a:p>
            <a:pPr algn="ctr"/>
            <a:endParaRPr lang="en-GB" sz="2800" dirty="0" smtClean="0">
              <a:latin typeface="Bauhaus 93" pitchFamily="82" charset="0"/>
            </a:endParaRPr>
          </a:p>
          <a:p>
            <a:pPr algn="ctr"/>
            <a:endParaRPr lang="en-GB" sz="2800" dirty="0">
              <a:latin typeface="Bauhaus 93" pitchFamily="82" charset="0"/>
            </a:endParaRPr>
          </a:p>
          <a:p>
            <a:pPr algn="ctr"/>
            <a:endParaRPr lang="en-GB" sz="2800" dirty="0">
              <a:latin typeface="Bauhaus 93" pitchFamily="82" charset="0"/>
            </a:endParaRPr>
          </a:p>
        </p:txBody>
      </p:sp>
    </p:spTree>
    <p:extLst>
      <p:ext uri="{BB962C8B-B14F-4D97-AF65-F5344CB8AC3E}">
        <p14:creationId xmlns:p14="http://schemas.microsoft.com/office/powerpoint/2010/main" val="2735546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 y="0"/>
            <a:ext cx="3996649" cy="6858000"/>
          </a:xfr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8900000" scaled="1"/>
            <a:tileRect/>
          </a:gradFill>
        </p:spPr>
        <p:txBody>
          <a:bodyPr/>
          <a:lstStyle/>
          <a:p>
            <a:pPr marL="0" indent="0" algn="ctr">
              <a:buNone/>
            </a:pPr>
            <a:endParaRPr lang="en-GB" dirty="0" smtClean="0">
              <a:latin typeface="Bauhaus 93" pitchFamily="82" charset="0"/>
            </a:endParaRPr>
          </a:p>
          <a:p>
            <a:pPr marL="0" indent="0" algn="ctr">
              <a:buNone/>
            </a:pPr>
            <a:endParaRPr lang="en-GB" dirty="0">
              <a:latin typeface="Bauhaus 93" pitchFamily="82" charset="0"/>
            </a:endParaRPr>
          </a:p>
          <a:p>
            <a:pPr marL="0" indent="0" algn="ctr">
              <a:buNone/>
            </a:pPr>
            <a:r>
              <a:rPr lang="en-GB" dirty="0" smtClean="0">
                <a:latin typeface="Bauhaus 93" pitchFamily="82" charset="0"/>
              </a:rPr>
              <a:t>The Right Honourable </a:t>
            </a:r>
          </a:p>
          <a:p>
            <a:pPr marL="0" indent="0" algn="ctr">
              <a:buNone/>
            </a:pPr>
            <a:r>
              <a:rPr lang="en-GB" dirty="0" smtClean="0">
                <a:latin typeface="Bauhaus 93" pitchFamily="82" charset="0"/>
              </a:rPr>
              <a:t>David Cameron</a:t>
            </a:r>
          </a:p>
          <a:p>
            <a:pPr marL="0" indent="0" algn="ctr">
              <a:buNone/>
            </a:pPr>
            <a:endParaRPr lang="en-GB" dirty="0">
              <a:latin typeface="Bauhaus 93" pitchFamily="82" charset="0"/>
            </a:endParaRPr>
          </a:p>
          <a:p>
            <a:pPr marL="0" indent="0" algn="ctr">
              <a:buNone/>
            </a:pPr>
            <a:endParaRPr lang="en-GB" dirty="0" smtClean="0">
              <a:latin typeface="Bauhaus 93" pitchFamily="82" charset="0"/>
            </a:endParaRPr>
          </a:p>
          <a:p>
            <a:pPr marL="0" indent="0" algn="ctr">
              <a:buNone/>
            </a:pPr>
            <a:r>
              <a:rPr lang="en-GB" dirty="0" smtClean="0">
                <a:latin typeface="Bauhaus 93" pitchFamily="82" charset="0"/>
              </a:rPr>
              <a:t>Studied the History of Art at A-level</a:t>
            </a:r>
          </a:p>
          <a:p>
            <a:pPr marL="0" indent="0">
              <a:buNone/>
            </a:pPr>
            <a:endParaRPr lang="en-GB" dirty="0"/>
          </a:p>
        </p:txBody>
      </p:sp>
      <p:pic>
        <p:nvPicPr>
          <p:cNvPr id="5122" name="Picture 2" descr="File:David Cameron officia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
            <a:ext cx="5148064" cy="686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886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ache2.allpostersimages.com/p/LRG/29/2971/2MHQD00Z/posters/fran-healy-travis-t-in-the-park-july-2005.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2520" cy="693939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23528" y="5445224"/>
            <a:ext cx="8712968" cy="1152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solidFill>
                  <a:schemeClr val="bg1"/>
                </a:solidFill>
                <a:latin typeface="Bauhaus 93" pitchFamily="82" charset="0"/>
              </a:rPr>
              <a:t>Fran Healy – lead </a:t>
            </a:r>
            <a:r>
              <a:rPr lang="en-GB" dirty="0" smtClean="0">
                <a:solidFill>
                  <a:schemeClr val="tx1">
                    <a:lumMod val="85000"/>
                  </a:schemeClr>
                </a:solidFill>
                <a:latin typeface="Bauhaus 93" pitchFamily="82" charset="0"/>
              </a:rPr>
              <a:t>si</a:t>
            </a:r>
            <a:r>
              <a:rPr lang="en-GB" dirty="0" smtClean="0">
                <a:solidFill>
                  <a:schemeClr val="bg1"/>
                </a:solidFill>
                <a:latin typeface="Bauhaus 93" pitchFamily="82" charset="0"/>
              </a:rPr>
              <a:t>nge</a:t>
            </a:r>
            <a:r>
              <a:rPr lang="en-GB" dirty="0" smtClean="0">
                <a:solidFill>
                  <a:schemeClr val="tx1">
                    <a:lumMod val="85000"/>
                  </a:schemeClr>
                </a:solidFill>
                <a:latin typeface="Bauhaus 93" pitchFamily="82" charset="0"/>
              </a:rPr>
              <a:t>r</a:t>
            </a:r>
            <a:r>
              <a:rPr lang="en-GB" dirty="0" smtClean="0">
                <a:solidFill>
                  <a:schemeClr val="bg1"/>
                </a:solidFill>
                <a:latin typeface="Bauhaus 93" pitchFamily="82" charset="0"/>
              </a:rPr>
              <a:t> </a:t>
            </a:r>
            <a:r>
              <a:rPr lang="en-GB" dirty="0" smtClean="0">
                <a:solidFill>
                  <a:schemeClr val="tx1">
                    <a:lumMod val="85000"/>
                  </a:schemeClr>
                </a:solidFill>
                <a:latin typeface="Bauhaus 93" pitchFamily="82" charset="0"/>
              </a:rPr>
              <a:t>in Travis</a:t>
            </a:r>
            <a:endParaRPr lang="en-GB" dirty="0">
              <a:solidFill>
                <a:schemeClr val="tx1">
                  <a:lumMod val="85000"/>
                </a:schemeClr>
              </a:solidFill>
              <a:latin typeface="Bauhaus 93" pitchFamily="82" charset="0"/>
            </a:endParaRPr>
          </a:p>
        </p:txBody>
      </p:sp>
    </p:spTree>
    <p:extLst>
      <p:ext uri="{BB962C8B-B14F-4D97-AF65-F5344CB8AC3E}">
        <p14:creationId xmlns:p14="http://schemas.microsoft.com/office/powerpoint/2010/main" val="3175891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omedy.co.uk/images/library/people/300/v/vic_reev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12618" y="2972393"/>
            <a:ext cx="3960440" cy="2123658"/>
          </a:xfrm>
          <a:prstGeom prst="rect">
            <a:avLst/>
          </a:prstGeom>
          <a:noFill/>
        </p:spPr>
        <p:txBody>
          <a:bodyPr wrap="square" rtlCol="0">
            <a:spAutoFit/>
          </a:bodyPr>
          <a:lstStyle/>
          <a:p>
            <a:pPr algn="ctr"/>
            <a:r>
              <a:rPr lang="en-GB" sz="4400" dirty="0" smtClean="0">
                <a:latin typeface="Bauhaus 93" pitchFamily="82" charset="0"/>
              </a:rPr>
              <a:t>Vic Reeves – comedian and artist</a:t>
            </a:r>
            <a:endParaRPr lang="en-GB" sz="4400" dirty="0">
              <a:latin typeface="Bauhaus 93" pitchFamily="82" charset="0"/>
            </a:endParaRPr>
          </a:p>
        </p:txBody>
      </p:sp>
    </p:spTree>
    <p:extLst>
      <p:ext uri="{BB962C8B-B14F-4D97-AF65-F5344CB8AC3E}">
        <p14:creationId xmlns:p14="http://schemas.microsoft.com/office/powerpoint/2010/main" val="3850221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3947985" cy="6863417"/>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8900000" scaled="1"/>
            <a:tileRect/>
          </a:gradFill>
        </p:spPr>
        <p:txBody>
          <a:bodyPr wrap="square" rtlCol="0">
            <a:spAutoFit/>
          </a:bodyPr>
          <a:lstStyle/>
          <a:p>
            <a:pPr algn="r"/>
            <a:endParaRPr lang="en-GB" sz="4400" dirty="0" smtClean="0">
              <a:latin typeface="Bauhaus 93" pitchFamily="82" charset="0"/>
            </a:endParaRPr>
          </a:p>
          <a:p>
            <a:pPr algn="r"/>
            <a:endParaRPr lang="en-GB" sz="4400" dirty="0">
              <a:latin typeface="Bauhaus 93" pitchFamily="82" charset="0"/>
            </a:endParaRPr>
          </a:p>
          <a:p>
            <a:pPr algn="r"/>
            <a:endParaRPr lang="en-GB" sz="4400" dirty="0" smtClean="0">
              <a:latin typeface="Bauhaus 93" pitchFamily="82" charset="0"/>
            </a:endParaRPr>
          </a:p>
          <a:p>
            <a:pPr algn="ctr"/>
            <a:r>
              <a:rPr lang="en-GB" sz="4400" dirty="0" smtClean="0">
                <a:latin typeface="Bauhaus 93" pitchFamily="82" charset="0"/>
              </a:rPr>
              <a:t>Sean Bean – actor</a:t>
            </a:r>
          </a:p>
          <a:p>
            <a:pPr algn="ctr"/>
            <a:endParaRPr lang="en-GB" sz="4400" dirty="0">
              <a:latin typeface="Bauhaus 93" pitchFamily="82" charset="0"/>
            </a:endParaRPr>
          </a:p>
          <a:p>
            <a:pPr algn="ctr"/>
            <a:endParaRPr lang="en-GB" sz="4400" dirty="0" smtClean="0">
              <a:latin typeface="Bauhaus 93" pitchFamily="82" charset="0"/>
            </a:endParaRPr>
          </a:p>
          <a:p>
            <a:pPr algn="ctr"/>
            <a:endParaRPr lang="en-GB" sz="4400" dirty="0">
              <a:latin typeface="Bauhaus 93" pitchFamily="82" charset="0"/>
            </a:endParaRPr>
          </a:p>
          <a:p>
            <a:pPr algn="ctr"/>
            <a:endParaRPr lang="en-GB" sz="4400" dirty="0" smtClean="0">
              <a:latin typeface="Bauhaus 93" pitchFamily="82" charset="0"/>
            </a:endParaRPr>
          </a:p>
          <a:p>
            <a:pPr algn="ctr"/>
            <a:endParaRPr lang="en-GB" sz="4400" dirty="0">
              <a:latin typeface="Bauhaus 93" pitchFamily="82" charset="0"/>
            </a:endParaRPr>
          </a:p>
        </p:txBody>
      </p:sp>
      <p:pic>
        <p:nvPicPr>
          <p:cNvPr id="1026" name="Picture 2" descr="http://www.seanbeanpix.de/Smile_ne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985" y="-1"/>
            <a:ext cx="5196015" cy="6957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15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uessimold.files.wordpress.com/2011/10/muriel-gra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720" y="0"/>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9512" y="1700807"/>
            <a:ext cx="3481676" cy="3785652"/>
          </a:xfrm>
          <a:prstGeom prst="rect">
            <a:avLst/>
          </a:prstGeom>
          <a:noFill/>
        </p:spPr>
        <p:txBody>
          <a:bodyPr wrap="square" rtlCol="0">
            <a:spAutoFit/>
          </a:bodyPr>
          <a:lstStyle/>
          <a:p>
            <a:pPr algn="ctr"/>
            <a:r>
              <a:rPr lang="en-GB" sz="4800" dirty="0" smtClean="0">
                <a:solidFill>
                  <a:schemeClr val="tx1">
                    <a:lumMod val="85000"/>
                  </a:schemeClr>
                </a:solidFill>
                <a:latin typeface="Bauhaus 93" pitchFamily="82" charset="0"/>
              </a:rPr>
              <a:t>Muriel </a:t>
            </a:r>
            <a:r>
              <a:rPr lang="en-GB" sz="4800" dirty="0" err="1" smtClean="0">
                <a:solidFill>
                  <a:schemeClr val="tx1">
                    <a:lumMod val="85000"/>
                  </a:schemeClr>
                </a:solidFill>
                <a:latin typeface="Bauhaus 93" pitchFamily="82" charset="0"/>
              </a:rPr>
              <a:t>Gray</a:t>
            </a:r>
            <a:r>
              <a:rPr lang="en-GB" sz="4800" dirty="0" smtClean="0">
                <a:solidFill>
                  <a:schemeClr val="tx1">
                    <a:lumMod val="85000"/>
                  </a:schemeClr>
                </a:solidFill>
                <a:latin typeface="Bauhaus 93" pitchFamily="82" charset="0"/>
              </a:rPr>
              <a:t> </a:t>
            </a:r>
            <a:r>
              <a:rPr lang="en-GB" sz="4800" dirty="0" smtClean="0">
                <a:solidFill>
                  <a:schemeClr val="bg1"/>
                </a:solidFill>
                <a:latin typeface="Bauhaus 93" pitchFamily="82" charset="0"/>
              </a:rPr>
              <a:t>- </a:t>
            </a:r>
          </a:p>
          <a:p>
            <a:pPr algn="ctr"/>
            <a:r>
              <a:rPr lang="en-GB" sz="4800" dirty="0" smtClean="0">
                <a:solidFill>
                  <a:schemeClr val="tx1">
                    <a:lumMod val="85000"/>
                  </a:schemeClr>
                </a:solidFill>
                <a:latin typeface="Bauhaus 93" pitchFamily="82" charset="0"/>
              </a:rPr>
              <a:t>Journalist and Broadcaster</a:t>
            </a:r>
            <a:endParaRPr lang="en-GB" sz="4800" dirty="0">
              <a:solidFill>
                <a:schemeClr val="tx1">
                  <a:lumMod val="85000"/>
                </a:schemeClr>
              </a:solidFill>
              <a:latin typeface="Bauhaus 93" pitchFamily="82" charset="0"/>
            </a:endParaRPr>
          </a:p>
        </p:txBody>
      </p:sp>
    </p:spTree>
    <p:extLst>
      <p:ext uri="{BB962C8B-B14F-4D97-AF65-F5344CB8AC3E}">
        <p14:creationId xmlns:p14="http://schemas.microsoft.com/office/powerpoint/2010/main" val="2564046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i2.mirror.co.uk/incoming/article158990.ece/ALTERNATES/s615/princes-william-and-harry-474148855.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0"/>
            <a:ext cx="103121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27784" y="404664"/>
            <a:ext cx="3240360" cy="2304256"/>
          </a:xfrm>
          <a:noFill/>
        </p:spPr>
        <p:txBody>
          <a:bodyPr>
            <a:noAutofit/>
          </a:bodyPr>
          <a:lstStyle/>
          <a:p>
            <a:r>
              <a:rPr lang="en-GB" sz="3600" dirty="0" smtClean="0">
                <a:solidFill>
                  <a:schemeClr val="tx1">
                    <a:lumMod val="85000"/>
                  </a:schemeClr>
                </a:solidFill>
                <a:latin typeface="Bauhaus 93" pitchFamily="82" charset="0"/>
              </a:rPr>
              <a:t>Prince William &amp; Prince Harry </a:t>
            </a:r>
            <a:r>
              <a:rPr lang="en-GB" sz="3600" dirty="0" smtClean="0">
                <a:latin typeface="Bauhaus 93" pitchFamily="82" charset="0"/>
              </a:rPr>
              <a:t/>
            </a:r>
            <a:br>
              <a:rPr lang="en-GB" sz="3600" dirty="0" smtClean="0">
                <a:latin typeface="Bauhaus 93" pitchFamily="82" charset="0"/>
              </a:rPr>
            </a:br>
            <a:endParaRPr lang="en-GB" sz="3600" dirty="0">
              <a:latin typeface="Bauhaus 93" pitchFamily="82" charset="0"/>
            </a:endParaRPr>
          </a:p>
        </p:txBody>
      </p:sp>
    </p:spTree>
    <p:extLst>
      <p:ext uri="{BB962C8B-B14F-4D97-AF65-F5344CB8AC3E}">
        <p14:creationId xmlns:p14="http://schemas.microsoft.com/office/powerpoint/2010/main" val="4472396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hephonograph.co.uk/wp-content/uploads/2011/11/normal_pete_townshend_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991" y="0"/>
            <a:ext cx="6920136" cy="692013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3275856" cy="4581128"/>
          </a:xfrm>
          <a:solidFill>
            <a:schemeClr val="tx1"/>
          </a:solidFill>
        </p:spPr>
        <p:txBody>
          <a:bodyPr/>
          <a:lstStyle/>
          <a:p>
            <a:pPr marL="0" indent="0" algn="r">
              <a:buNone/>
            </a:pPr>
            <a:endParaRPr lang="en-GB" dirty="0" smtClean="0"/>
          </a:p>
          <a:p>
            <a:pPr marL="0" indent="0" algn="r">
              <a:buNone/>
            </a:pPr>
            <a:endParaRPr lang="en-GB" dirty="0">
              <a:solidFill>
                <a:schemeClr val="bg1"/>
              </a:solidFill>
            </a:endParaRPr>
          </a:p>
          <a:p>
            <a:pPr marL="0" indent="0" algn="r">
              <a:buNone/>
            </a:pPr>
            <a:endParaRPr lang="en-GB" dirty="0" smtClean="0">
              <a:solidFill>
                <a:schemeClr val="bg1"/>
              </a:solidFill>
            </a:endParaRPr>
          </a:p>
          <a:p>
            <a:pPr marL="0" indent="0" algn="r">
              <a:buNone/>
            </a:pPr>
            <a:r>
              <a:rPr lang="en-GB" dirty="0" smtClean="0">
                <a:solidFill>
                  <a:schemeClr val="bg1"/>
                </a:solidFill>
              </a:rPr>
              <a:t>Pete </a:t>
            </a:r>
            <a:r>
              <a:rPr lang="en-GB" dirty="0">
                <a:solidFill>
                  <a:schemeClr val="bg1"/>
                </a:solidFill>
              </a:rPr>
              <a:t>Townsend - guitarist and songwriter for the rock </a:t>
            </a:r>
            <a:r>
              <a:rPr lang="en-GB" dirty="0" smtClean="0">
                <a:solidFill>
                  <a:schemeClr val="bg1"/>
                </a:solidFill>
              </a:rPr>
              <a:t>group ‘The Who’.</a:t>
            </a:r>
            <a:endParaRPr lang="en-GB" dirty="0">
              <a:solidFill>
                <a:schemeClr val="bg1"/>
              </a:solidFill>
            </a:endParaRPr>
          </a:p>
        </p:txBody>
      </p:sp>
      <p:sp>
        <p:nvSpPr>
          <p:cNvPr id="4" name="TextBox 3"/>
          <p:cNvSpPr txBox="1"/>
          <p:nvPr/>
        </p:nvSpPr>
        <p:spPr>
          <a:xfrm>
            <a:off x="-36512" y="4437112"/>
            <a:ext cx="2376264" cy="2585323"/>
          </a:xfrm>
          <a:prstGeom prst="rect">
            <a:avLst/>
          </a:prstGeom>
          <a:solidFill>
            <a:schemeClr val="tx1"/>
          </a:solidFill>
        </p:spPr>
        <p:txBody>
          <a:bodyPr wrap="square" rtlCol="0">
            <a:sp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42827816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bp.blogspot.com/_kQKSH7T2mv0/SiSCrMFe6RI/AAAAAAAAA10/zDm4Sgtbu9w/s640/sofiacoppola_blogue_ww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171400"/>
            <a:ext cx="5910213" cy="72141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04048" y="0"/>
            <a:ext cx="4139952" cy="7386638"/>
          </a:xfrm>
          <a:prstGeom prst="rect">
            <a:avLst/>
          </a:prstGeom>
          <a:solidFill>
            <a:schemeClr val="tx1">
              <a:lumMod val="65000"/>
              <a:lumOff val="35000"/>
            </a:schemeClr>
          </a:solidFill>
        </p:spPr>
        <p:txBody>
          <a:bodyPr wrap="square" rtlCol="0">
            <a:spAutoFit/>
          </a:bodyPr>
          <a:lstStyle/>
          <a:p>
            <a:endParaRPr lang="en-GB" dirty="0" smtClean="0"/>
          </a:p>
          <a:p>
            <a:endParaRPr lang="en-GB" dirty="0"/>
          </a:p>
          <a:p>
            <a:endParaRPr lang="en-GB" dirty="0" smtClean="0"/>
          </a:p>
          <a:p>
            <a:endParaRPr lang="en-GB" dirty="0"/>
          </a:p>
          <a:p>
            <a:pPr algn="r"/>
            <a:endParaRPr lang="en-GB" sz="4000" dirty="0" smtClean="0">
              <a:latin typeface="Bauhaus 93" pitchFamily="82" charset="0"/>
            </a:endParaRPr>
          </a:p>
          <a:p>
            <a:pPr algn="r"/>
            <a:r>
              <a:rPr lang="en-GB" sz="4000" dirty="0" smtClean="0">
                <a:solidFill>
                  <a:schemeClr val="bg1"/>
                </a:solidFill>
                <a:latin typeface="Bauhaus 93" pitchFamily="82" charset="0"/>
              </a:rPr>
              <a:t>Sofia Coppola – Screen writer, film director, producer and actress</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27286020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johnlennon.com/wp-content/themes/jl/images/home-gallery/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3" y="0"/>
            <a:ext cx="7040810" cy="7029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pic>
      <p:sp>
        <p:nvSpPr>
          <p:cNvPr id="2" name="Title 1"/>
          <p:cNvSpPr>
            <a:spLocks noGrp="1"/>
          </p:cNvSpPr>
          <p:nvPr>
            <p:ph type="title"/>
          </p:nvPr>
        </p:nvSpPr>
        <p:spPr>
          <a:xfrm>
            <a:off x="5940152" y="0"/>
            <a:ext cx="3203848" cy="6858000"/>
          </a:xfr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p:spPr>
        <p:txBody>
          <a:bodyPr>
            <a:normAutofit/>
          </a:bodyPr>
          <a:lstStyle/>
          <a:p>
            <a:r>
              <a:rPr lang="en-GB" dirty="0" smtClean="0"/>
              <a:t>John Lennon – musician, singer and songwriter</a:t>
            </a:r>
            <a:endParaRPr lang="en-GB" dirty="0"/>
          </a:p>
        </p:txBody>
      </p:sp>
    </p:spTree>
    <p:extLst>
      <p:ext uri="{BB962C8B-B14F-4D97-AF65-F5344CB8AC3E}">
        <p14:creationId xmlns:p14="http://schemas.microsoft.com/office/powerpoint/2010/main" val="2604718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4288277747"/>
              </p:ext>
            </p:extLst>
          </p:nvPr>
        </p:nvGraphicFramePr>
        <p:xfrm>
          <a:off x="611560" y="2420888"/>
          <a:ext cx="7992888" cy="3682257"/>
        </p:xfrm>
        <a:graphic>
          <a:graphicData uri="http://schemas.openxmlformats.org/drawingml/2006/table">
            <a:tbl>
              <a:tblPr/>
              <a:tblGrid>
                <a:gridCol w="1693704"/>
                <a:gridCol w="1566095"/>
                <a:gridCol w="835250"/>
                <a:gridCol w="2308541"/>
                <a:gridCol w="1589298"/>
              </a:tblGrid>
              <a:tr h="736451">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r>
              <a:tr h="1472903">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r>
              <a:tr h="1472903">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c>
                  <a:txBody>
                    <a:bodyPr/>
                    <a:lstStyle/>
                    <a:p>
                      <a:endParaRPr lang="en-GB"/>
                    </a:p>
                  </a:txBody>
                  <a:tcPr marL="0" marR="0" marT="0" marB="0">
                    <a:lnL>
                      <a:noFill/>
                    </a:lnL>
                    <a:lnR>
                      <a:noFill/>
                    </a:lnR>
                    <a:lnT>
                      <a:noFill/>
                    </a:lnT>
                    <a:lnB>
                      <a:noFill/>
                    </a:lnB>
                  </a:tcPr>
                </a:tc>
                <a:tc>
                  <a:txBody>
                    <a:bodyPr/>
                    <a:lstStyle/>
                    <a:p>
                      <a:endParaRPr lang="en-GB" dirty="0"/>
                    </a:p>
                  </a:txBody>
                  <a:tcPr marL="0" marR="0" marT="0" marB="0">
                    <a:lnL>
                      <a:noFill/>
                    </a:lnL>
                    <a:lnR>
                      <a:noFill/>
                    </a:lnR>
                    <a:lnT>
                      <a:noFill/>
                    </a:lnT>
                    <a:lnB>
                      <a:noFill/>
                    </a:lnB>
                  </a:tcPr>
                </a:tc>
              </a:tr>
            </a:tbl>
          </a:graphicData>
        </a:graphic>
      </p:graphicFrame>
      <p:sp>
        <p:nvSpPr>
          <p:cNvPr id="10" name="TextBox 9"/>
          <p:cNvSpPr txBox="1"/>
          <p:nvPr/>
        </p:nvSpPr>
        <p:spPr>
          <a:xfrm>
            <a:off x="755576" y="548680"/>
            <a:ext cx="7056784" cy="1538883"/>
          </a:xfrm>
          <a:prstGeom prst="rect">
            <a:avLst/>
          </a:prstGeom>
          <a:noFill/>
        </p:spPr>
        <p:txBody>
          <a:bodyPr wrap="square" rtlCol="0">
            <a:spAutoFit/>
          </a:bodyPr>
          <a:lstStyle/>
          <a:p>
            <a:pPr algn="ctr"/>
            <a:r>
              <a:rPr lang="en-GB" sz="4000" dirty="0">
                <a:latin typeface="Bauhaus 93" pitchFamily="82" charset="0"/>
              </a:rPr>
              <a:t>How is the course structured</a:t>
            </a:r>
            <a:r>
              <a:rPr lang="en-GB" sz="4000" dirty="0" smtClean="0">
                <a:latin typeface="Bauhaus 93" pitchFamily="82" charset="0"/>
              </a:rPr>
              <a:t>?</a:t>
            </a:r>
          </a:p>
          <a:p>
            <a:pPr algn="ctr"/>
            <a:endParaRPr lang="en-GB" dirty="0"/>
          </a:p>
          <a:p>
            <a:pPr algn="ctr"/>
            <a:r>
              <a:rPr lang="en-GB" dirty="0"/>
              <a:t>The GCSE in Art &amp; Design consists of three parts. Two units of coursework and one externally set assignment </a:t>
            </a:r>
            <a:r>
              <a:rPr lang="en-GB" dirty="0" smtClean="0"/>
              <a:t>– </a:t>
            </a:r>
            <a:r>
              <a:rPr lang="en-GB" dirty="0"/>
              <a:t>the timed examination.</a:t>
            </a:r>
          </a:p>
        </p:txBody>
      </p:sp>
      <p:graphicFrame>
        <p:nvGraphicFramePr>
          <p:cNvPr id="11" name="Table 10"/>
          <p:cNvGraphicFramePr>
            <a:graphicFrameLocks noGrp="1"/>
          </p:cNvGraphicFramePr>
          <p:nvPr>
            <p:extLst>
              <p:ext uri="{D42A27DB-BD31-4B8C-83A1-F6EECF244321}">
                <p14:modId xmlns:p14="http://schemas.microsoft.com/office/powerpoint/2010/main" val="2653907866"/>
              </p:ext>
            </p:extLst>
          </p:nvPr>
        </p:nvGraphicFramePr>
        <p:xfrm>
          <a:off x="611560" y="2564904"/>
          <a:ext cx="7920880" cy="3888432"/>
        </p:xfrm>
        <a:graphic>
          <a:graphicData uri="http://schemas.openxmlformats.org/drawingml/2006/table">
            <a:tbl>
              <a:tblPr firstRow="1" bandRow="1">
                <a:tableStyleId>{073A0DAA-6AF3-43AB-8588-CEC1D06C72B9}</a:tableStyleId>
              </a:tblPr>
              <a:tblGrid>
                <a:gridCol w="1584176"/>
                <a:gridCol w="1584176"/>
                <a:gridCol w="1584176"/>
                <a:gridCol w="1584176"/>
                <a:gridCol w="1584176"/>
              </a:tblGrid>
              <a:tr h="648072">
                <a:tc>
                  <a:txBody>
                    <a:bodyPr/>
                    <a:lstStyle/>
                    <a:p>
                      <a:pPr algn="ctr"/>
                      <a:r>
                        <a:rPr lang="en-GB" sz="1500" dirty="0"/>
                        <a:t>Component</a:t>
                      </a:r>
                    </a:p>
                  </a:txBody>
                  <a:tcPr marL="0" marR="0" marT="0" marB="0">
                    <a:cell3D prstMaterial="dkEdge">
                      <a:bevel/>
                      <a:lightRig rig="flood" dir="t"/>
                    </a:cell3D>
                  </a:tcPr>
                </a:tc>
                <a:tc>
                  <a:txBody>
                    <a:bodyPr/>
                    <a:lstStyle/>
                    <a:p>
                      <a:pPr algn="ctr"/>
                      <a:r>
                        <a:rPr lang="en-GB" sz="1500" dirty="0"/>
                        <a:t>Completion</a:t>
                      </a:r>
                    </a:p>
                  </a:txBody>
                  <a:tcPr marL="0" marR="0" marT="0" marB="0">
                    <a:cell3D prstMaterial="dkEdge">
                      <a:bevel/>
                      <a:lightRig rig="flood" dir="t"/>
                    </a:cell3D>
                  </a:tcPr>
                </a:tc>
                <a:tc>
                  <a:txBody>
                    <a:bodyPr/>
                    <a:lstStyle/>
                    <a:p>
                      <a:pPr algn="ctr"/>
                      <a:r>
                        <a:rPr lang="en-GB" sz="1500" dirty="0"/>
                        <a:t>% of final GCSE grade</a:t>
                      </a:r>
                    </a:p>
                  </a:txBody>
                  <a:tcPr marL="0" marR="0" marT="0" marB="0">
                    <a:cell3D prstMaterial="dkEdge">
                      <a:bevel/>
                      <a:lightRig rig="flood" dir="t"/>
                    </a:cell3D>
                  </a:tcPr>
                </a:tc>
                <a:tc>
                  <a:txBody>
                    <a:bodyPr/>
                    <a:lstStyle/>
                    <a:p>
                      <a:pPr algn="ctr"/>
                      <a:r>
                        <a:rPr lang="en-GB" sz="1500" dirty="0"/>
                        <a:t>Method of Assessment</a:t>
                      </a:r>
                    </a:p>
                  </a:txBody>
                  <a:tcPr marL="0" marR="0" marT="0" marB="0">
                    <a:cell3D prstMaterial="dkEdge">
                      <a:bevel/>
                      <a:lightRig rig="flood" dir="t"/>
                    </a:cell3D>
                  </a:tcPr>
                </a:tc>
                <a:tc>
                  <a:txBody>
                    <a:bodyPr/>
                    <a:lstStyle/>
                    <a:p>
                      <a:pPr algn="ctr"/>
                      <a:r>
                        <a:rPr lang="en-GB" sz="1500" dirty="0"/>
                        <a:t>Requirements</a:t>
                      </a:r>
                    </a:p>
                  </a:txBody>
                  <a:tcPr marL="0" marR="0" marT="0" marB="0">
                    <a:cell3D prstMaterial="dkEdge">
                      <a:bevel/>
                      <a:lightRig rig="flood" dir="t"/>
                    </a:cell3D>
                  </a:tcPr>
                </a:tc>
              </a:tr>
              <a:tr h="1620180">
                <a:tc>
                  <a:txBody>
                    <a:bodyPr/>
                    <a:lstStyle/>
                    <a:p>
                      <a:pPr algn="ctr"/>
                      <a:endParaRPr lang="en-GB" sz="1500" dirty="0" smtClean="0"/>
                    </a:p>
                    <a:p>
                      <a:pPr algn="ctr"/>
                      <a:r>
                        <a:rPr lang="en-GB" sz="1500" dirty="0" smtClean="0"/>
                        <a:t>Coursework 1</a:t>
                      </a:r>
                    </a:p>
                    <a:p>
                      <a:pPr algn="ctr"/>
                      <a:r>
                        <a:rPr lang="en-GB" sz="1500" dirty="0" smtClean="0"/>
                        <a:t>Natural</a:t>
                      </a:r>
                      <a:r>
                        <a:rPr lang="en-GB" sz="1500" baseline="0" dirty="0" smtClean="0"/>
                        <a:t> Forms</a:t>
                      </a:r>
                      <a:endParaRPr lang="en-GB" sz="1500" dirty="0"/>
                    </a:p>
                    <a:p>
                      <a:pPr algn="ctr"/>
                      <a:r>
                        <a:rPr lang="en-GB" sz="1500" dirty="0"/>
                        <a:t>Coursework </a:t>
                      </a:r>
                      <a:r>
                        <a:rPr lang="en-GB" sz="1500" dirty="0" smtClean="0"/>
                        <a:t>2</a:t>
                      </a:r>
                    </a:p>
                    <a:p>
                      <a:pPr algn="ctr"/>
                      <a:r>
                        <a:rPr lang="en-GB" sz="1500" dirty="0" smtClean="0"/>
                        <a:t>Identity</a:t>
                      </a:r>
                      <a:endParaRPr lang="en-GB" sz="1500" dirty="0"/>
                    </a:p>
                  </a:txBody>
                  <a:tcPr marL="0" marR="0" marT="0" marB="0">
                    <a:cell3D prstMaterial="dkEdge">
                      <a:bevel/>
                      <a:lightRig rig="flood" dir="t"/>
                    </a:cell3D>
                  </a:tcPr>
                </a:tc>
                <a:tc>
                  <a:txBody>
                    <a:bodyPr/>
                    <a:lstStyle/>
                    <a:p>
                      <a:pPr algn="ctr"/>
                      <a:endParaRPr lang="en-GB" sz="1500" dirty="0" smtClean="0"/>
                    </a:p>
                    <a:p>
                      <a:pPr algn="ctr"/>
                      <a:r>
                        <a:rPr lang="en-GB" sz="1500" dirty="0" smtClean="0"/>
                        <a:t>To </a:t>
                      </a:r>
                      <a:r>
                        <a:rPr lang="en-GB" sz="1500" dirty="0"/>
                        <a:t>be completed during lesson time and for homework</a:t>
                      </a:r>
                    </a:p>
                  </a:txBody>
                  <a:tcPr marL="0" marR="0" marT="0" marB="0">
                    <a:cell3D prstMaterial="dkEdge">
                      <a:bevel/>
                      <a:lightRig rig="flood" dir="t"/>
                    </a:cell3D>
                  </a:tcPr>
                </a:tc>
                <a:tc>
                  <a:txBody>
                    <a:bodyPr/>
                    <a:lstStyle/>
                    <a:p>
                      <a:pPr algn="ctr"/>
                      <a:endParaRPr lang="en-GB" sz="1500" dirty="0"/>
                    </a:p>
                    <a:p>
                      <a:pPr algn="ctr"/>
                      <a:r>
                        <a:rPr lang="en-GB" sz="1500" dirty="0"/>
                        <a:t>60%</a:t>
                      </a:r>
                    </a:p>
                  </a:txBody>
                  <a:tcPr marL="0" marR="0" marT="0" marB="0">
                    <a:cell3D prstMaterial="dkEdge">
                      <a:bevel/>
                      <a:lightRig rig="flood" dir="t"/>
                    </a:cell3D>
                  </a:tcPr>
                </a:tc>
                <a:tc>
                  <a:txBody>
                    <a:bodyPr/>
                    <a:lstStyle/>
                    <a:p>
                      <a:pPr algn="ctr"/>
                      <a:endParaRPr lang="en-GB" sz="1500" dirty="0" smtClean="0"/>
                    </a:p>
                    <a:p>
                      <a:pPr algn="ctr"/>
                      <a:r>
                        <a:rPr lang="en-GB" sz="1500" dirty="0" smtClean="0"/>
                        <a:t>Internally </a:t>
                      </a:r>
                      <a:r>
                        <a:rPr lang="en-GB" sz="1500" dirty="0"/>
                        <a:t>set</a:t>
                      </a:r>
                    </a:p>
                    <a:p>
                      <a:pPr algn="ctr"/>
                      <a:r>
                        <a:rPr lang="en-GB" sz="1500" dirty="0"/>
                        <a:t>Internally marked</a:t>
                      </a:r>
                    </a:p>
                    <a:p>
                      <a:pPr algn="ctr"/>
                      <a:r>
                        <a:rPr lang="en-GB" sz="1500" dirty="0"/>
                        <a:t>Externally moderated</a:t>
                      </a:r>
                    </a:p>
                  </a:txBody>
                  <a:tcPr marL="0" marR="0" marT="0" marB="0">
                    <a:cell3D prstMaterial="dkEdge">
                      <a:bevel/>
                      <a:lightRig rig="flood" dir="t"/>
                    </a:cell3D>
                  </a:tcPr>
                </a:tc>
                <a:tc>
                  <a:txBody>
                    <a:bodyPr/>
                    <a:lstStyle/>
                    <a:p>
                      <a:pPr algn="ctr"/>
                      <a:endParaRPr lang="en-GB" sz="1500" dirty="0" smtClean="0"/>
                    </a:p>
                    <a:p>
                      <a:pPr algn="ctr"/>
                      <a:r>
                        <a:rPr lang="en-GB" sz="1500" dirty="0" smtClean="0"/>
                        <a:t>Must include</a:t>
                      </a:r>
                      <a:r>
                        <a:rPr lang="en-GB" sz="1500" baseline="0" dirty="0" smtClean="0"/>
                        <a:t> sketchbook </a:t>
                      </a:r>
                      <a:r>
                        <a:rPr lang="en-GB" sz="1500" dirty="0" smtClean="0"/>
                        <a:t>and       must show  evidence </a:t>
                      </a:r>
                      <a:r>
                        <a:rPr lang="en-GB" sz="1500" dirty="0"/>
                        <a:t>of all assessment objectives</a:t>
                      </a:r>
                    </a:p>
                  </a:txBody>
                  <a:tcPr marL="0" marR="0" marT="0" marB="0">
                    <a:cell3D prstMaterial="dkEdge">
                      <a:bevel/>
                      <a:lightRig rig="flood" dir="t"/>
                    </a:cell3D>
                  </a:tcPr>
                </a:tc>
              </a:tr>
              <a:tr h="1620180">
                <a:tc>
                  <a:txBody>
                    <a:bodyPr/>
                    <a:lstStyle/>
                    <a:p>
                      <a:pPr algn="ctr"/>
                      <a:endParaRPr lang="en-GB" sz="1500" dirty="0" smtClean="0"/>
                    </a:p>
                    <a:p>
                      <a:pPr algn="ctr"/>
                      <a:r>
                        <a:rPr lang="en-GB" sz="1500" dirty="0" smtClean="0"/>
                        <a:t>Externally </a:t>
                      </a:r>
                      <a:r>
                        <a:rPr lang="en-GB" sz="1500" dirty="0"/>
                        <a:t>set assignment</a:t>
                      </a:r>
                    </a:p>
                  </a:txBody>
                  <a:tcPr marL="0" marR="0" marT="0" marB="0">
                    <a:cell3D prstMaterial="dkEdge">
                      <a:bevel/>
                      <a:lightRig rig="flood" dir="t"/>
                    </a:cell3D>
                  </a:tcPr>
                </a:tc>
                <a:tc>
                  <a:txBody>
                    <a:bodyPr/>
                    <a:lstStyle/>
                    <a:p>
                      <a:pPr algn="ctr"/>
                      <a:r>
                        <a:rPr lang="en-GB" sz="1500" dirty="0" smtClean="0"/>
                        <a:t>  </a:t>
                      </a:r>
                    </a:p>
                    <a:p>
                      <a:pPr algn="ctr"/>
                      <a:r>
                        <a:rPr lang="en-GB" sz="1500" dirty="0" smtClean="0"/>
                        <a:t>Eight </a:t>
                      </a:r>
                      <a:r>
                        <a:rPr lang="en-GB" sz="1500" dirty="0"/>
                        <a:t>weeks </a:t>
                      </a:r>
                      <a:r>
                        <a:rPr lang="en-GB" sz="1500" dirty="0" smtClean="0"/>
                        <a:t>   preparation </a:t>
                      </a:r>
                      <a:r>
                        <a:rPr lang="en-GB" sz="1500" dirty="0"/>
                        <a:t>time</a:t>
                      </a:r>
                    </a:p>
                    <a:p>
                      <a:pPr algn="ctr"/>
                      <a:r>
                        <a:rPr lang="en-GB" sz="1500" dirty="0"/>
                        <a:t>Ten hours timed examination</a:t>
                      </a:r>
                    </a:p>
                  </a:txBody>
                  <a:tcPr marL="0" marR="0" marT="0" marB="0">
                    <a:cell3D prstMaterial="dkEdge">
                      <a:bevel/>
                      <a:lightRig rig="flood" dir="t"/>
                    </a:cell3D>
                  </a:tcPr>
                </a:tc>
                <a:tc>
                  <a:txBody>
                    <a:bodyPr/>
                    <a:lstStyle/>
                    <a:p>
                      <a:pPr algn="ctr"/>
                      <a:endParaRPr lang="en-GB" sz="1500" dirty="0"/>
                    </a:p>
                    <a:p>
                      <a:pPr algn="ctr"/>
                      <a:r>
                        <a:rPr lang="en-GB" sz="1500" dirty="0"/>
                        <a:t>40%</a:t>
                      </a:r>
                    </a:p>
                  </a:txBody>
                  <a:tcPr marL="0" marR="0" marT="0" marB="0">
                    <a:cell3D prstMaterial="dkEdge">
                      <a:bevel/>
                      <a:lightRig rig="flood" dir="t"/>
                    </a:cell3D>
                  </a:tcPr>
                </a:tc>
                <a:tc>
                  <a:txBody>
                    <a:bodyPr/>
                    <a:lstStyle/>
                    <a:p>
                      <a:pPr algn="ctr"/>
                      <a:endParaRPr lang="en-GB" sz="1500" dirty="0" smtClean="0"/>
                    </a:p>
                    <a:p>
                      <a:pPr algn="ctr"/>
                      <a:r>
                        <a:rPr lang="en-GB" sz="1500" dirty="0" smtClean="0"/>
                        <a:t>Externally </a:t>
                      </a:r>
                      <a:r>
                        <a:rPr lang="en-GB" sz="1500" dirty="0"/>
                        <a:t>set</a:t>
                      </a:r>
                    </a:p>
                    <a:p>
                      <a:pPr algn="ctr"/>
                      <a:r>
                        <a:rPr lang="en-GB" sz="1500" dirty="0"/>
                        <a:t>Internally marked</a:t>
                      </a:r>
                    </a:p>
                    <a:p>
                      <a:pPr algn="ctr"/>
                      <a:r>
                        <a:rPr lang="en-GB" sz="1500" dirty="0"/>
                        <a:t>Externally moderated</a:t>
                      </a:r>
                    </a:p>
                  </a:txBody>
                  <a:tcPr marL="0" marR="0" marT="0" marB="0">
                    <a:cell3D prstMaterial="dkEdge">
                      <a:bevel/>
                      <a:lightRig rig="flood" dir="t"/>
                    </a:cell3D>
                  </a:tcPr>
                </a:tc>
                <a:tc>
                  <a:txBody>
                    <a:bodyPr/>
                    <a:lstStyle/>
                    <a:p>
                      <a:pPr algn="ctr"/>
                      <a:endParaRPr lang="en-GB" sz="1500" dirty="0" smtClean="0"/>
                    </a:p>
                    <a:p>
                      <a:pPr algn="ctr"/>
                      <a:r>
                        <a:rPr lang="en-GB" sz="1500" dirty="0" smtClean="0"/>
                        <a:t>Must </a:t>
                      </a:r>
                      <a:r>
                        <a:rPr lang="en-GB" sz="1500" dirty="0"/>
                        <a:t>include </a:t>
                      </a:r>
                      <a:r>
                        <a:rPr lang="en-GB" sz="1500" dirty="0" smtClean="0"/>
                        <a:t>sketchbook and </a:t>
                      </a:r>
                      <a:r>
                        <a:rPr lang="en-GB" sz="1500" dirty="0"/>
                        <a:t>must show </a:t>
                      </a:r>
                      <a:r>
                        <a:rPr lang="en-GB" sz="1500" dirty="0" smtClean="0"/>
                        <a:t> evidence </a:t>
                      </a:r>
                      <a:r>
                        <a:rPr lang="en-GB" sz="1500" dirty="0"/>
                        <a:t>of all assessment objectives</a:t>
                      </a:r>
                    </a:p>
                  </a:txBody>
                  <a:tcPr marL="0" marR="0" marT="0" marB="0">
                    <a:cell3D prstMaterial="dkEdge">
                      <a:bevel/>
                      <a:lightRig rig="flood" dir="t"/>
                    </a:cell3D>
                  </a:tcPr>
                </a:tc>
              </a:tr>
            </a:tbl>
          </a:graphicData>
        </a:graphic>
      </p:graphicFrame>
    </p:spTree>
    <p:extLst>
      <p:ext uri="{BB962C8B-B14F-4D97-AF65-F5344CB8AC3E}">
        <p14:creationId xmlns:p14="http://schemas.microsoft.com/office/powerpoint/2010/main" val="2849672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lnSpcReduction="10000"/>
          </a:bodyPr>
          <a:lstStyle/>
          <a:p>
            <a:pPr marL="0" indent="0" algn="ctr">
              <a:buNone/>
            </a:pPr>
            <a:r>
              <a:rPr lang="en-GB" sz="4000" b="1" dirty="0">
                <a:latin typeface="Bauhaus 93" pitchFamily="82" charset="0"/>
              </a:rPr>
              <a:t>What about coursework</a:t>
            </a:r>
            <a:r>
              <a:rPr lang="en-GB" sz="4000" b="1" dirty="0" smtClean="0">
                <a:latin typeface="Bauhaus 93" pitchFamily="82" charset="0"/>
              </a:rPr>
              <a:t>?</a:t>
            </a:r>
          </a:p>
          <a:p>
            <a:pPr marL="0" indent="0" algn="ctr">
              <a:buNone/>
            </a:pPr>
            <a:endParaRPr lang="en-GB" sz="4000" dirty="0"/>
          </a:p>
          <a:p>
            <a:r>
              <a:rPr lang="en-GB" sz="2800" dirty="0"/>
              <a:t>Your coursework should include research, supporting studies and work showing the development of your ideas, leading to one or more outcomes – (</a:t>
            </a:r>
            <a:r>
              <a:rPr lang="en-GB" sz="2800" dirty="0" smtClean="0"/>
              <a:t>finished </a:t>
            </a:r>
            <a:r>
              <a:rPr lang="en-GB" sz="2800" dirty="0"/>
              <a:t>pieces of </a:t>
            </a:r>
            <a:r>
              <a:rPr lang="en-GB" sz="2800" dirty="0" smtClean="0"/>
              <a:t>work). </a:t>
            </a:r>
            <a:r>
              <a:rPr lang="en-GB" sz="2800" dirty="0"/>
              <a:t>Your teacher will set you assignments and tasks.</a:t>
            </a:r>
          </a:p>
          <a:p>
            <a:r>
              <a:rPr lang="en-GB" sz="2800" dirty="0"/>
              <a:t>You will be working in a variety of different media i.e. pencil, pastels, </a:t>
            </a:r>
            <a:r>
              <a:rPr lang="en-GB" sz="2800" dirty="0" smtClean="0"/>
              <a:t>watercolour, mixed media and </a:t>
            </a:r>
            <a:r>
              <a:rPr lang="en-GB" sz="2800" dirty="0"/>
              <a:t>acrylic paint, as well as using different techniques such as </a:t>
            </a:r>
            <a:r>
              <a:rPr lang="en-GB" sz="2800" dirty="0" smtClean="0"/>
              <a:t>printing (mono and lino), </a:t>
            </a:r>
            <a:r>
              <a:rPr lang="en-GB" sz="2800" dirty="0"/>
              <a:t>drawing, </a:t>
            </a:r>
            <a:r>
              <a:rPr lang="en-GB" sz="2800" dirty="0" smtClean="0"/>
              <a:t>painting, frottage, collage.</a:t>
            </a:r>
            <a:endParaRPr lang="en-GB" sz="2800" dirty="0"/>
          </a:p>
          <a:p>
            <a:pPr marL="0" indent="0">
              <a:buNone/>
            </a:pPr>
            <a:endParaRPr lang="en-GB" dirty="0"/>
          </a:p>
        </p:txBody>
      </p:sp>
    </p:spTree>
    <p:extLst>
      <p:ext uri="{BB962C8B-B14F-4D97-AF65-F5344CB8AC3E}">
        <p14:creationId xmlns:p14="http://schemas.microsoft.com/office/powerpoint/2010/main" val="1984770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476672"/>
            <a:ext cx="7632848" cy="1631216"/>
          </a:xfrm>
          <a:prstGeom prst="rect">
            <a:avLst/>
          </a:prstGeom>
        </p:spPr>
        <p:txBody>
          <a:bodyPr wrap="square">
            <a:spAutoFit/>
          </a:bodyPr>
          <a:lstStyle/>
          <a:p>
            <a:pPr algn="ctr"/>
            <a:r>
              <a:rPr lang="en-GB" sz="4000" b="1" dirty="0">
                <a:latin typeface="Bauhaus 93" pitchFamily="82" charset="0"/>
              </a:rPr>
              <a:t>How will my work be marked</a:t>
            </a:r>
            <a:r>
              <a:rPr lang="en-GB" sz="4000" b="1" dirty="0" smtClean="0">
                <a:latin typeface="Bauhaus 93" pitchFamily="82" charset="0"/>
              </a:rPr>
              <a:t>?</a:t>
            </a:r>
          </a:p>
          <a:p>
            <a:pPr algn="ctr"/>
            <a:r>
              <a:rPr lang="en-GB" sz="2000" dirty="0" smtClean="0"/>
              <a:t>Your </a:t>
            </a:r>
            <a:r>
              <a:rPr lang="en-GB" sz="2000" dirty="0"/>
              <a:t>teacher will follow these assessment objectives when marking your work. Each objective will be considered equally and marks rewarded according.</a:t>
            </a:r>
          </a:p>
        </p:txBody>
      </p:sp>
      <p:graphicFrame>
        <p:nvGraphicFramePr>
          <p:cNvPr id="5" name="Table 4"/>
          <p:cNvGraphicFramePr>
            <a:graphicFrameLocks noGrp="1"/>
          </p:cNvGraphicFramePr>
          <p:nvPr>
            <p:extLst>
              <p:ext uri="{D42A27DB-BD31-4B8C-83A1-F6EECF244321}">
                <p14:modId xmlns:p14="http://schemas.microsoft.com/office/powerpoint/2010/main" val="31714192"/>
              </p:ext>
            </p:extLst>
          </p:nvPr>
        </p:nvGraphicFramePr>
        <p:xfrm>
          <a:off x="1475656" y="2204864"/>
          <a:ext cx="6038850" cy="4114800"/>
        </p:xfrm>
        <a:graphic>
          <a:graphicData uri="http://schemas.openxmlformats.org/drawingml/2006/table">
            <a:tbl>
              <a:tblPr/>
              <a:tblGrid>
                <a:gridCol w="4914900"/>
                <a:gridCol w="1123950"/>
              </a:tblGrid>
              <a:tr h="0">
                <a:tc>
                  <a:txBody>
                    <a:bodyPr/>
                    <a:lstStyle/>
                    <a:p>
                      <a:pPr algn="ctr"/>
                      <a:endParaRPr lang="en-GB" dirty="0"/>
                    </a:p>
                    <a:p>
                      <a:pPr algn="ctr"/>
                      <a:r>
                        <a:rPr lang="en-GB" b="1" dirty="0"/>
                        <a:t>Assessment objectives</a:t>
                      </a:r>
                      <a:endParaRPr lang="en-GB" dirty="0"/>
                    </a:p>
                  </a:txBody>
                  <a:tcPr marL="0" marR="0" marT="0" marB="0">
                    <a:lnL>
                      <a:noFill/>
                    </a:lnL>
                    <a:lnR>
                      <a:noFill/>
                    </a:lnR>
                    <a:lnT>
                      <a:noFill/>
                    </a:lnT>
                    <a:lnB>
                      <a:noFill/>
                    </a:lnB>
                    <a:cell3D prstMaterial="dkEdge">
                      <a:bevel/>
                      <a:lightRig rig="flood" dir="t"/>
                    </a:cell3D>
                    <a:solidFill>
                      <a:schemeClr val="tx1">
                        <a:lumMod val="65000"/>
                      </a:schemeClr>
                    </a:solidFill>
                  </a:tcPr>
                </a:tc>
                <a:tc>
                  <a:txBody>
                    <a:bodyPr/>
                    <a:lstStyle/>
                    <a:p>
                      <a:pPr algn="ctr"/>
                      <a:r>
                        <a:rPr lang="en-GB" b="1"/>
                        <a:t>% of</a:t>
                      </a:r>
                      <a:br>
                        <a:rPr lang="en-GB" b="1"/>
                      </a:br>
                      <a:r>
                        <a:rPr lang="en-GB" b="1"/>
                        <a:t>total mark awarded</a:t>
                      </a:r>
                      <a:endParaRPr lang="en-GB"/>
                    </a:p>
                  </a:txBody>
                  <a:tcPr marL="0" marR="0" marT="0" marB="0">
                    <a:lnL>
                      <a:noFill/>
                    </a:lnL>
                    <a:lnR>
                      <a:noFill/>
                    </a:lnR>
                    <a:lnT>
                      <a:noFill/>
                    </a:lnT>
                    <a:lnB>
                      <a:noFill/>
                    </a:lnB>
                    <a:cell3D prstMaterial="dkEdge">
                      <a:bevel/>
                      <a:lightRig rig="flood" dir="t"/>
                    </a:cell3D>
                    <a:solidFill>
                      <a:schemeClr val="tx1">
                        <a:lumMod val="65000"/>
                      </a:schemeClr>
                    </a:solidFill>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 </a:t>
                      </a:r>
                      <a:r>
                        <a:rPr lang="en-GB" dirty="0" smtClean="0"/>
                        <a:t>Develop and explore ideas using media, processes and resources, reviewing, modifying</a:t>
                      </a:r>
                      <a:r>
                        <a:rPr lang="en-GB" baseline="0" dirty="0" smtClean="0"/>
                        <a:t> </a:t>
                      </a:r>
                      <a:r>
                        <a:rPr lang="en-GB" dirty="0" smtClean="0"/>
                        <a:t>and refining work as it progresses</a:t>
                      </a:r>
                    </a:p>
                  </a:txBody>
                  <a:tcPr marL="0" marR="0" marT="0" marB="0">
                    <a:lnL>
                      <a:noFill/>
                    </a:lnL>
                    <a:lnR>
                      <a:noFill/>
                    </a:lnR>
                    <a:lnT>
                      <a:noFill/>
                    </a:lnT>
                    <a:lnB>
                      <a:noFill/>
                    </a:lnB>
                    <a:cell3D prstMaterial="dkEdge">
                      <a:bevel/>
                      <a:lightRig rig="flood" dir="t"/>
                    </a:cell3D>
                    <a:solidFill>
                      <a:schemeClr val="tx1">
                        <a:lumMod val="65000"/>
                      </a:schemeClr>
                    </a:solidFill>
                  </a:tcPr>
                </a:tc>
                <a:tc>
                  <a:txBody>
                    <a:bodyPr/>
                    <a:lstStyle/>
                    <a:p>
                      <a:pPr algn="ctr"/>
                      <a:endParaRPr lang="en-GB" dirty="0" smtClean="0"/>
                    </a:p>
                    <a:p>
                      <a:pPr algn="ctr"/>
                      <a:r>
                        <a:rPr lang="en-GB" dirty="0" smtClean="0"/>
                        <a:t>25%</a:t>
                      </a:r>
                    </a:p>
                    <a:p>
                      <a:pPr algn="ctr"/>
                      <a:endParaRPr lang="en-GB" dirty="0"/>
                    </a:p>
                  </a:txBody>
                  <a:tcPr marL="0" marR="0" marT="0" marB="0">
                    <a:lnL>
                      <a:noFill/>
                    </a:lnL>
                    <a:lnR>
                      <a:noFill/>
                    </a:lnR>
                    <a:lnT>
                      <a:noFill/>
                    </a:lnT>
                    <a:lnB>
                      <a:noFill/>
                    </a:lnB>
                    <a:cell3D prstMaterial="dkEdge">
                      <a:bevel/>
                      <a:lightRig rig="flood" dir="t"/>
                    </a:cell3D>
                    <a:solidFill>
                      <a:schemeClr val="tx1">
                        <a:lumMod val="65000"/>
                      </a:schemeClr>
                    </a:solidFill>
                  </a:tcPr>
                </a:tc>
              </a:tr>
              <a:tr h="0">
                <a:tc>
                  <a:txBody>
                    <a:bodyPr/>
                    <a:lstStyle/>
                    <a:p>
                      <a:pPr algn="ctr"/>
                      <a:r>
                        <a:rPr lang="en-GB" dirty="0"/>
                        <a:t>Analyse and evaluate images, objects and artefacts showing understanding of context</a:t>
                      </a:r>
                    </a:p>
                  </a:txBody>
                  <a:tcPr marL="0" marR="0" marT="0" marB="0">
                    <a:lnL>
                      <a:noFill/>
                    </a:lnL>
                    <a:lnR>
                      <a:noFill/>
                    </a:lnR>
                    <a:lnT>
                      <a:noFill/>
                    </a:lnT>
                    <a:lnB>
                      <a:noFill/>
                    </a:lnB>
                    <a:cell3D prstMaterial="dkEdge">
                      <a:bevel/>
                      <a:lightRig rig="flood" dir="t"/>
                    </a:cell3D>
                    <a:solidFill>
                      <a:schemeClr val="tx1">
                        <a:lumMod val="65000"/>
                      </a:schemeClr>
                    </a:solidFill>
                  </a:tcPr>
                </a:tc>
                <a:tc>
                  <a:txBody>
                    <a:bodyPr/>
                    <a:lstStyle/>
                    <a:p>
                      <a:pPr algn="ctr"/>
                      <a:endParaRPr lang="en-GB" dirty="0" smtClean="0"/>
                    </a:p>
                    <a:p>
                      <a:pPr algn="ctr"/>
                      <a:r>
                        <a:rPr lang="en-GB" dirty="0" smtClean="0"/>
                        <a:t>25%</a:t>
                      </a:r>
                    </a:p>
                    <a:p>
                      <a:pPr algn="ctr"/>
                      <a:endParaRPr lang="en-GB" dirty="0"/>
                    </a:p>
                  </a:txBody>
                  <a:tcPr marL="0" marR="0" marT="0" marB="0">
                    <a:lnL>
                      <a:noFill/>
                    </a:lnL>
                    <a:lnR>
                      <a:noFill/>
                    </a:lnR>
                    <a:lnT>
                      <a:noFill/>
                    </a:lnT>
                    <a:lnB>
                      <a:noFill/>
                    </a:lnB>
                    <a:cell3D prstMaterial="dkEdge">
                      <a:bevel/>
                      <a:lightRig rig="flood" dir="t"/>
                    </a:cell3D>
                    <a:solidFill>
                      <a:schemeClr val="tx1">
                        <a:lumMod val="65000"/>
                      </a:schemeClr>
                    </a:solidFill>
                  </a:tcP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mtClean="0"/>
                        <a:t> Record observations, experiences and ideas in forms that are appropriate to intentions</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dirty="0" smtClean="0"/>
                    </a:p>
                  </a:txBody>
                  <a:tcPr marL="0" marR="0" marT="0" marB="0">
                    <a:lnL>
                      <a:noFill/>
                    </a:lnL>
                    <a:lnR>
                      <a:noFill/>
                    </a:lnR>
                    <a:lnT>
                      <a:noFill/>
                    </a:lnT>
                    <a:lnB>
                      <a:noFill/>
                    </a:lnB>
                    <a:cell3D prstMaterial="dkEdge">
                      <a:bevel/>
                      <a:lightRig rig="flood" dir="t"/>
                    </a:cell3D>
                    <a:solidFill>
                      <a:schemeClr val="tx1">
                        <a:lumMod val="65000"/>
                      </a:schemeClr>
                    </a:solidFill>
                  </a:tcPr>
                </a:tc>
                <a:tc>
                  <a:txBody>
                    <a:bodyPr/>
                    <a:lstStyle/>
                    <a:p>
                      <a:pPr algn="ctr"/>
                      <a:endParaRPr lang="en-GB" dirty="0" smtClean="0"/>
                    </a:p>
                    <a:p>
                      <a:pPr algn="ctr"/>
                      <a:r>
                        <a:rPr lang="en-GB" dirty="0" smtClean="0"/>
                        <a:t>25</a:t>
                      </a:r>
                      <a:r>
                        <a:rPr lang="en-GB" dirty="0"/>
                        <a:t>%</a:t>
                      </a:r>
                    </a:p>
                  </a:txBody>
                  <a:tcPr marL="0" marR="0" marT="0" marB="0">
                    <a:lnL>
                      <a:noFill/>
                    </a:lnL>
                    <a:lnR>
                      <a:noFill/>
                    </a:lnR>
                    <a:lnT>
                      <a:noFill/>
                    </a:lnT>
                    <a:lnB>
                      <a:noFill/>
                    </a:lnB>
                    <a:cell3D prstMaterial="dkEdge">
                      <a:bevel/>
                      <a:lightRig rig="flood" dir="t"/>
                    </a:cell3D>
                    <a:solidFill>
                      <a:schemeClr val="tx1">
                        <a:lumMod val="65000"/>
                      </a:schemeClr>
                    </a:solidFill>
                  </a:tcPr>
                </a:tc>
              </a:tr>
              <a:tr h="0">
                <a:tc>
                  <a:txBody>
                    <a:bodyPr/>
                    <a:lstStyle/>
                    <a:p>
                      <a:pPr algn="ctr"/>
                      <a:r>
                        <a:rPr lang="en-GB" dirty="0"/>
                        <a:t>Present a personal response, realising intentions </a:t>
                      </a:r>
                      <a:endParaRPr lang="en-GB" dirty="0" smtClean="0"/>
                    </a:p>
                    <a:p>
                      <a:pPr algn="ctr"/>
                      <a:r>
                        <a:rPr lang="en-GB" dirty="0" smtClean="0"/>
                        <a:t>and </a:t>
                      </a:r>
                      <a:r>
                        <a:rPr lang="en-GB" dirty="0"/>
                        <a:t>making informed connections with the work of others</a:t>
                      </a:r>
                    </a:p>
                  </a:txBody>
                  <a:tcPr marL="0" marR="0" marT="0" marB="0">
                    <a:lnL>
                      <a:noFill/>
                    </a:lnL>
                    <a:lnR>
                      <a:noFill/>
                    </a:lnR>
                    <a:lnT>
                      <a:noFill/>
                    </a:lnT>
                    <a:lnB>
                      <a:noFill/>
                    </a:lnB>
                    <a:cell3D prstMaterial="dkEdge">
                      <a:bevel/>
                      <a:lightRig rig="flood" dir="t"/>
                    </a:cell3D>
                    <a:solidFill>
                      <a:schemeClr val="tx1">
                        <a:lumMod val="65000"/>
                      </a:schemeClr>
                    </a:solidFill>
                  </a:tcPr>
                </a:tc>
                <a:tc>
                  <a:txBody>
                    <a:bodyPr/>
                    <a:lstStyle/>
                    <a:p>
                      <a:pPr algn="ctr"/>
                      <a:endParaRPr lang="en-GB" dirty="0" smtClean="0"/>
                    </a:p>
                    <a:p>
                      <a:pPr algn="ctr"/>
                      <a:r>
                        <a:rPr lang="en-GB" dirty="0" smtClean="0"/>
                        <a:t>25</a:t>
                      </a:r>
                      <a:r>
                        <a:rPr lang="en-GB" dirty="0"/>
                        <a:t>%</a:t>
                      </a:r>
                    </a:p>
                  </a:txBody>
                  <a:tcPr marL="0" marR="0" marT="0" marB="0">
                    <a:lnL>
                      <a:noFill/>
                    </a:lnL>
                    <a:lnR>
                      <a:noFill/>
                    </a:lnR>
                    <a:lnT>
                      <a:noFill/>
                    </a:lnT>
                    <a:lnB>
                      <a:noFill/>
                    </a:lnB>
                    <a:cell3D prstMaterial="dkEdge">
                      <a:bevel/>
                      <a:lightRig rig="flood" dir="t"/>
                    </a:cell3D>
                    <a:solidFill>
                      <a:schemeClr val="tx1">
                        <a:lumMod val="65000"/>
                      </a:schemeClr>
                    </a:solidFill>
                  </a:tcPr>
                </a:tc>
              </a:tr>
            </a:tbl>
          </a:graphicData>
        </a:graphic>
      </p:graphicFrame>
    </p:spTree>
    <p:extLst>
      <p:ext uri="{BB962C8B-B14F-4D97-AF65-F5344CB8AC3E}">
        <p14:creationId xmlns:p14="http://schemas.microsoft.com/office/powerpoint/2010/main" val="109964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50506"/>
          </a:xfrm>
        </p:spPr>
        <p:txBody>
          <a:bodyPr>
            <a:noAutofit/>
          </a:bodyPr>
          <a:lstStyle/>
          <a:p>
            <a:r>
              <a:rPr lang="en-GB" sz="1600" b="1" u="sng" dirty="0" smtClean="0"/>
              <a:t/>
            </a:r>
            <a:br>
              <a:rPr lang="en-GB" sz="1600" b="1" u="sng" dirty="0" smtClean="0"/>
            </a:br>
            <a:r>
              <a:rPr lang="en-GB" sz="1600" b="1" u="sng" dirty="0"/>
              <a:t/>
            </a:r>
            <a:br>
              <a:rPr lang="en-GB" sz="1600" b="1" u="sng" dirty="0"/>
            </a:br>
            <a:r>
              <a:rPr lang="en-GB" sz="1600" b="1" u="sng" dirty="0" smtClean="0"/>
              <a:t/>
            </a:r>
            <a:br>
              <a:rPr lang="en-GB" sz="1600" b="1" u="sng" dirty="0" smtClean="0"/>
            </a:br>
            <a:r>
              <a:rPr lang="en-GB" sz="1600" b="1" u="sng" dirty="0"/>
              <a:t/>
            </a:r>
            <a:br>
              <a:rPr lang="en-GB" sz="1600" b="1" u="sng" dirty="0"/>
            </a:br>
            <a:r>
              <a:rPr lang="en-GB" sz="1600" b="1" u="sng" dirty="0" smtClean="0"/>
              <a:t/>
            </a:r>
            <a:br>
              <a:rPr lang="en-GB" sz="1600" b="1" u="sng" dirty="0" smtClean="0"/>
            </a:br>
            <a:r>
              <a:rPr lang="en-GB" sz="1600" b="1" u="sng" dirty="0"/>
              <a:t/>
            </a:r>
            <a:br>
              <a:rPr lang="en-GB" sz="1600" b="1" u="sng" dirty="0"/>
            </a:br>
            <a:r>
              <a:rPr lang="en-GB" sz="1600" b="1" u="sng" dirty="0" smtClean="0"/>
              <a:t/>
            </a:r>
            <a:br>
              <a:rPr lang="en-GB" sz="1600" b="1" u="sng" dirty="0" smtClean="0"/>
            </a:br>
            <a:r>
              <a:rPr lang="en-GB" sz="1600" b="1" u="sng" dirty="0"/>
              <a:t/>
            </a:r>
            <a:br>
              <a:rPr lang="en-GB" sz="1600" b="1" u="sng" dirty="0"/>
            </a:br>
            <a:r>
              <a:rPr lang="en-GB" sz="1600" b="1" u="sng" dirty="0" smtClean="0"/>
              <a:t/>
            </a:r>
            <a:br>
              <a:rPr lang="en-GB" sz="1600" b="1" u="sng" dirty="0" smtClean="0"/>
            </a:br>
            <a:r>
              <a:rPr lang="en-GB" sz="2400" b="1" i="1" dirty="0" smtClean="0">
                <a:latin typeface="Bauhaus 93" pitchFamily="82" charset="0"/>
              </a:rPr>
              <a:t>What </a:t>
            </a:r>
            <a:r>
              <a:rPr lang="en-GB" sz="2400" b="1" i="1" dirty="0">
                <a:latin typeface="Bauhaus 93" pitchFamily="82" charset="0"/>
              </a:rPr>
              <a:t>about the exam?</a:t>
            </a:r>
            <a:r>
              <a:rPr lang="en-GB" sz="2400" i="1" dirty="0">
                <a:latin typeface="Bauhaus 93" pitchFamily="82" charset="0"/>
              </a:rPr>
              <a:t/>
            </a:r>
            <a:br>
              <a:rPr lang="en-GB" sz="2400" i="1" dirty="0">
                <a:latin typeface="Bauhaus 93" pitchFamily="82" charset="0"/>
              </a:rPr>
            </a:br>
            <a:r>
              <a:rPr lang="en-GB" sz="1800" i="1" dirty="0">
                <a:latin typeface="Bauhaus 93" pitchFamily="82" charset="0"/>
              </a:rPr>
              <a:t/>
            </a:r>
            <a:br>
              <a:rPr lang="en-GB" sz="1800" i="1" dirty="0">
                <a:latin typeface="Bauhaus 93" pitchFamily="82" charset="0"/>
              </a:rPr>
            </a:br>
            <a:r>
              <a:rPr lang="en-GB" sz="1800" i="1" dirty="0"/>
              <a:t>To complete your GCSE, you will have to take an externally set </a:t>
            </a:r>
            <a:r>
              <a:rPr lang="en-GB" sz="1800" i="1" dirty="0" smtClean="0"/>
              <a:t>examination (ESA). </a:t>
            </a:r>
            <a:r>
              <a:rPr lang="en-GB" sz="1800" i="1" dirty="0"/>
              <a:t>This will take the form of a broad theme – for example, it could be something like </a:t>
            </a:r>
            <a:r>
              <a:rPr lang="en-GB" sz="1800" i="1" dirty="0" smtClean="0"/>
              <a:t>‘Change’ </a:t>
            </a:r>
            <a:r>
              <a:rPr lang="en-GB" sz="1800" i="1" dirty="0"/>
              <a:t>or ‘Time’. The exam paper will also contain some suggestions for possible starting points, areas of study and ideas regarding your research.</a:t>
            </a:r>
            <a:r>
              <a:rPr lang="en-GB" sz="1800" dirty="0"/>
              <a:t/>
            </a:r>
            <a:br>
              <a:rPr lang="en-GB" sz="1800" dirty="0"/>
            </a:br>
            <a:r>
              <a:rPr lang="en-GB" sz="1800" dirty="0"/>
              <a:t>You will be given the exam paper </a:t>
            </a:r>
            <a:r>
              <a:rPr lang="en-GB" sz="1800" dirty="0" smtClean="0"/>
              <a:t>approximately five </a:t>
            </a:r>
            <a:r>
              <a:rPr lang="en-GB" sz="1800" dirty="0"/>
              <a:t>weeks before the date of the actual timed exam. You will then have the </a:t>
            </a:r>
            <a:r>
              <a:rPr lang="en-GB" sz="1800" dirty="0" smtClean="0"/>
              <a:t>five </a:t>
            </a:r>
            <a:r>
              <a:rPr lang="en-GB" sz="1800" dirty="0"/>
              <a:t>weeks in which to prepare for the exam. During this time you must research and develop ideas and prepare for your final exam in your sketchbook, your teacher will be available to guide and advise you with this exam preparation.</a:t>
            </a:r>
            <a:br>
              <a:rPr lang="en-GB" sz="1800" dirty="0"/>
            </a:br>
            <a:r>
              <a:rPr lang="en-GB" sz="1800" i="1" dirty="0"/>
              <a:t>You </a:t>
            </a:r>
            <a:r>
              <a:rPr lang="en-GB" sz="1800" i="1" dirty="0" smtClean="0"/>
              <a:t>may </a:t>
            </a:r>
            <a:r>
              <a:rPr lang="en-GB" sz="1800" i="1" dirty="0"/>
              <a:t>find it useful to brainstorm ideas by writing down everything that comes into your head, and then choosing one idea you can develop further. This work will be assessed according to your investigation, experimentation, documentation and presentation.</a:t>
            </a:r>
            <a:br>
              <a:rPr lang="en-GB" sz="1800" i="1" dirty="0"/>
            </a:br>
            <a:r>
              <a:rPr lang="en-GB" sz="1800" dirty="0"/>
              <a:t>At the end of the </a:t>
            </a:r>
            <a:r>
              <a:rPr lang="en-GB" sz="1800" dirty="0" smtClean="0"/>
              <a:t>five </a:t>
            </a:r>
            <a:r>
              <a:rPr lang="en-GB" sz="1800" dirty="0"/>
              <a:t>weeks, you will sit a 10 hour timed examination (broken up into </a:t>
            </a:r>
            <a:r>
              <a:rPr lang="en-GB" sz="1800" dirty="0" smtClean="0"/>
              <a:t>2 days plus any extra sessions needed), </a:t>
            </a:r>
            <a:r>
              <a:rPr lang="en-GB" sz="1800" dirty="0"/>
              <a:t>during which you will produce your final piece(s) of work based on your research and preparation. Your exam preparation and developmental work, along with your final piece, will then be submitted for assessment.</a:t>
            </a:r>
            <a:br>
              <a:rPr lang="en-GB" sz="1800" dirty="0"/>
            </a:br>
            <a:r>
              <a:rPr lang="en-GB" sz="1800" i="1" dirty="0"/>
              <a:t>It is vital that your exam preparation is completed and handed in to your teacher by the deadline.</a:t>
            </a:r>
            <a:br>
              <a:rPr lang="en-GB" sz="1800" i="1" dirty="0"/>
            </a:br>
            <a:endParaRPr lang="en-GB" sz="1800" i="1" dirty="0"/>
          </a:p>
        </p:txBody>
      </p:sp>
    </p:spTree>
    <p:extLst>
      <p:ext uri="{BB962C8B-B14F-4D97-AF65-F5344CB8AC3E}">
        <p14:creationId xmlns:p14="http://schemas.microsoft.com/office/powerpoint/2010/main" val="3524017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92500"/>
          </a:bodyPr>
          <a:lstStyle/>
          <a:p>
            <a:pPr marL="0" indent="0" algn="ctr">
              <a:buNone/>
            </a:pPr>
            <a:endParaRPr lang="en-GB" b="1" dirty="0" smtClean="0">
              <a:latin typeface="Bauhaus 93" pitchFamily="82" charset="0"/>
            </a:endParaRPr>
          </a:p>
          <a:p>
            <a:pPr marL="0" indent="0" algn="ctr">
              <a:buNone/>
            </a:pPr>
            <a:r>
              <a:rPr lang="en-GB" b="1" dirty="0" smtClean="0">
                <a:latin typeface="Bauhaus 93" pitchFamily="82" charset="0"/>
              </a:rPr>
              <a:t>Will </a:t>
            </a:r>
            <a:r>
              <a:rPr lang="en-GB" b="1" dirty="0">
                <a:latin typeface="Bauhaus 93" pitchFamily="82" charset="0"/>
              </a:rPr>
              <a:t>my work be </a:t>
            </a:r>
            <a:r>
              <a:rPr lang="en-GB" b="1" dirty="0" smtClean="0">
                <a:latin typeface="Bauhaus 93" pitchFamily="82" charset="0"/>
              </a:rPr>
              <a:t>displayed?</a:t>
            </a:r>
            <a:endParaRPr lang="en-GB" dirty="0" smtClean="0">
              <a:latin typeface="Bauhaus 93" pitchFamily="82" charset="0"/>
            </a:endParaRPr>
          </a:p>
          <a:p>
            <a:pPr marL="0" indent="0" algn="ctr">
              <a:buNone/>
            </a:pPr>
            <a:endParaRPr lang="en-GB" dirty="0">
              <a:latin typeface="Bauhaus 93" pitchFamily="82" charset="0"/>
            </a:endParaRPr>
          </a:p>
          <a:p>
            <a:pPr marL="0" indent="0">
              <a:buNone/>
            </a:pPr>
            <a:r>
              <a:rPr lang="en-GB" dirty="0"/>
              <a:t>At the end of your course you are required to put up a </a:t>
            </a:r>
            <a:r>
              <a:rPr lang="en-GB" dirty="0" smtClean="0"/>
              <a:t>display </a:t>
            </a:r>
            <a:r>
              <a:rPr lang="en-GB" dirty="0"/>
              <a:t>of your </a:t>
            </a:r>
            <a:r>
              <a:rPr lang="en-GB" dirty="0" smtClean="0"/>
              <a:t>final pieces, including your exam piece and sketchbooks</a:t>
            </a:r>
            <a:r>
              <a:rPr lang="en-GB" dirty="0"/>
              <a:t>. This display will remain in place for the yearly art exhibition where your family and friends will be invited to view it</a:t>
            </a:r>
            <a:r>
              <a:rPr lang="en-GB" dirty="0" smtClean="0"/>
              <a:t>. Your work will be assessed at this time by the art teachers. The work will then be brought down and put in your folders ready for it to be moderated. </a:t>
            </a:r>
            <a:endParaRPr lang="en-GB" dirty="0"/>
          </a:p>
        </p:txBody>
      </p:sp>
    </p:spTree>
    <p:extLst>
      <p:ext uri="{BB962C8B-B14F-4D97-AF65-F5344CB8AC3E}">
        <p14:creationId xmlns:p14="http://schemas.microsoft.com/office/powerpoint/2010/main" val="971123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411</TotalTime>
  <Words>1290</Words>
  <Application>Microsoft Office PowerPoint</Application>
  <PresentationFormat>On-screen Show (4:3)</PresentationFormat>
  <Paragraphs>197</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Why should I take GCSE art?</vt:lpstr>
      <vt:lpstr>PowerPoint Presentation</vt:lpstr>
      <vt:lpstr>Things you need to  know about the course.</vt:lpstr>
      <vt:lpstr>PowerPoint Presentation</vt:lpstr>
      <vt:lpstr>PowerPoint Presentation</vt:lpstr>
      <vt:lpstr>PowerPoint Presentation</vt:lpstr>
      <vt:lpstr>PowerPoint Presentation</vt:lpstr>
      <vt:lpstr>         What about the exam?  To complete your GCSE, you will have to take an externally set examination (ESA). This will take the form of a broad theme – for example, it could be something like ‘Change’ or ‘Time’. The exam paper will also contain some suggestions for possible starting points, areas of study and ideas regarding your research. You will be given the exam paper approximately five weeks before the date of the actual timed exam. You will then have the five weeks in which to prepare for the exam. During this time you must research and develop ideas and prepare for your final exam in your sketchbook, your teacher will be available to guide and advise you with this exam preparation. You may find it useful to brainstorm ideas by writing down everything that comes into your head, and then choosing one idea you can develop further. This work will be assessed according to your investigation, experimentation, documentation and presentation. At the end of the five weeks, you will sit a 10 hour timed examination (broken up into 2 days plus any extra sessions needed), during which you will produce your final piece(s) of work based on your research and preparation. Your exam preparation and developmental work, along with your final piece, will then be submitted for assessment. It is vital that your exam preparation is completed and handed in to your teacher by the deadline.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take our word for it, here are what previous GCSE students have said about the course…</vt:lpstr>
      <vt:lpstr>PowerPoint Presentation</vt:lpstr>
      <vt:lpstr>“It allows you to express yourself”.</vt:lpstr>
      <vt:lpstr>The exam (10 hours worth)!</vt:lpstr>
      <vt:lpstr>Some students are considering  careers in art:</vt:lpstr>
      <vt:lpstr>Famous faces who’ve studied Art at GCSE level and /or degree level</vt:lpstr>
      <vt:lpstr>PowerPoint Presentation</vt:lpstr>
      <vt:lpstr>David Bowie</vt:lpstr>
      <vt:lpstr>PowerPoint Presentation</vt:lpstr>
      <vt:lpstr>Jimmy Page – guitarist in  Led Zeppelin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Prince William &amp; Prince Harry  </vt:lpstr>
      <vt:lpstr>PowerPoint Presentation</vt:lpstr>
      <vt:lpstr>PowerPoint Presentation</vt:lpstr>
      <vt:lpstr>John Lennon – musician, singer and songwriter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Famous faces who’ve studied Art at GCSE level and /or degree level</dc:title>
  <dc:creator>Howson, Mrs. S</dc:creator>
  <cp:lastModifiedBy>Howson, Mrs. S</cp:lastModifiedBy>
  <cp:revision>44</cp:revision>
  <dcterms:created xsi:type="dcterms:W3CDTF">2013-05-21T08:03:00Z</dcterms:created>
  <dcterms:modified xsi:type="dcterms:W3CDTF">2013-07-19T10:04:33Z</dcterms:modified>
</cp:coreProperties>
</file>