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8" r:id="rId2"/>
    <p:sldId id="263" r:id="rId3"/>
  </p:sldIdLst>
  <p:sldSz cx="12192000" cy="6858000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918" cy="497278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016" y="0"/>
            <a:ext cx="2943918" cy="497278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r">
              <a:defRPr sz="1200"/>
            </a:lvl1pPr>
          </a:lstStyle>
          <a:p>
            <a:fld id="{224B614F-F1AF-4E9F-A105-36E14EB276A8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4122"/>
            <a:ext cx="2943918" cy="497278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016" y="9434122"/>
            <a:ext cx="2943918" cy="497278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r">
              <a:defRPr sz="1200"/>
            </a:lvl1pPr>
          </a:lstStyle>
          <a:p>
            <a:fld id="{9AEF5F2D-5BF8-4263-93F6-C79DED884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127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59E8F7-604E-4FC5-A5B0-38155D4678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8AE5D9A-F673-45B1-B904-61ABC5419A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C4266F-3CC3-434D-B764-3156AB516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E7E6-2BD4-43B9-BCC9-2551911BFE5B}" type="datetimeFigureOut">
              <a:rPr lang="en-GB" smtClean="0"/>
              <a:pPr/>
              <a:t>24/04/2018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525D99-E53B-461B-9296-225B63296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0DBA67-3B47-4BCA-87FD-15D706F55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0E750-2AAC-4C7E-9E55-106F3807E83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832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7A0996-4E81-4708-90A6-C7E5BEDC9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B303A59-9727-41D0-B8D1-17ED06AAB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6D245B-BD5B-423D-93EA-66E36CDC3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E7E6-2BD4-43B9-BCC9-2551911BFE5B}" type="datetimeFigureOut">
              <a:rPr lang="en-GB" smtClean="0"/>
              <a:pPr/>
              <a:t>24/04/2018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DC2A809-AB43-4A5A-8C3E-C47729632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D8A1AAC-08CF-46E4-B2AA-FB8261BF3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0E750-2AAC-4C7E-9E55-106F3807E83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892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A304902-E531-4964-A3A0-4617521E8B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C92CC4A-00B3-42CF-9B68-1A32CCFF3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F8F9874-9CA4-4DC3-935F-1A431DEA3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E7E6-2BD4-43B9-BCC9-2551911BFE5B}" type="datetimeFigureOut">
              <a:rPr lang="en-GB" smtClean="0"/>
              <a:pPr/>
              <a:t>24/04/2018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1C1951-1C51-4146-B298-07CEACFBC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3F481F-5772-476D-B9BE-C831EEFA5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0E750-2AAC-4C7E-9E55-106F3807E83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894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14C65F-70DB-436B-BD57-9D6708B84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9D5156-FD06-4A0C-BFE2-83A6245E0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F4AE2A4-A3AB-4FA3-BA9C-CCB7243EE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E7E6-2BD4-43B9-BCC9-2551911BFE5B}" type="datetimeFigureOut">
              <a:rPr lang="en-GB" smtClean="0"/>
              <a:pPr/>
              <a:t>24/04/2018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863C904-03FA-4514-98C2-E44F129B8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0E71409-D627-4B9B-BE01-D860E0547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0E750-2AAC-4C7E-9E55-106F3807E83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463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99003A-73C5-4659-96D3-58E8E9270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A7D8CD2-432E-4184-94C5-00E439AF1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1E21E90-D57D-4FCC-99E7-0F5D6C3BF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E7E6-2BD4-43B9-BCC9-2551911BFE5B}" type="datetimeFigureOut">
              <a:rPr lang="en-GB" smtClean="0"/>
              <a:pPr/>
              <a:t>24/04/2018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E5CCAD-7810-4CE9-86B8-FCA4D5EE1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159FF2-1FD1-42D8-81FA-7C9C5FACB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0E750-2AAC-4C7E-9E55-106F3807E83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048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0F99EE-A9DD-4CCC-B6D3-88C79CFF3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46545F-6970-4637-94CF-70BF2F098A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C9BE809-E2A9-441B-838A-A4DF12FA3D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70479AF-60A7-421C-8C01-5497F6A20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E7E6-2BD4-43B9-BCC9-2551911BFE5B}" type="datetimeFigureOut">
              <a:rPr lang="en-GB" smtClean="0"/>
              <a:pPr/>
              <a:t>24/04/2018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3FBC87E-9B91-41DF-B31C-EC67E3E69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9DD6C0E-5FE3-4112-A116-B86E57DED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0E750-2AAC-4C7E-9E55-106F3807E83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968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7D715D-DA0F-4BFD-A148-4AA09D02A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381FA9-A4AC-412B-8E41-044ECDE6F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B5B0DDA-8444-4CA8-8C61-9DA6E4A086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4B66AF2-3952-4D59-95B9-A097E914E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2A3DCFE-381A-4133-B16E-A5DA92FD5D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7785419-00C5-46FC-BB04-7D6D29A55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E7E6-2BD4-43B9-BCC9-2551911BFE5B}" type="datetimeFigureOut">
              <a:rPr lang="en-GB" smtClean="0"/>
              <a:pPr/>
              <a:t>24/04/2018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772B7FF-EE60-4E9E-BD48-3EEC0C33B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798B7ED-BE13-462E-B2AB-5143AD6AC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0E750-2AAC-4C7E-9E55-106F3807E83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64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C227EA-2BE6-46B2-B934-0D22BBBF0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A8A9022-BCE1-4360-8788-E1C6B653C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E7E6-2BD4-43B9-BCC9-2551911BFE5B}" type="datetimeFigureOut">
              <a:rPr lang="en-GB" smtClean="0"/>
              <a:pPr/>
              <a:t>24/04/2018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23B46C5-A01A-4564-AF06-10FB4991D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C197373-C3E7-4AC7-96DD-D5C793B2F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0E750-2AAC-4C7E-9E55-106F3807E83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50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860D86D-B1C2-4F2E-BA3D-889E0A19D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E7E6-2BD4-43B9-BCC9-2551911BFE5B}" type="datetimeFigureOut">
              <a:rPr lang="en-GB" smtClean="0"/>
              <a:pPr/>
              <a:t>24/04/2018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A3DE43E-A662-4D2B-B6A5-48BA5891F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5DFFA8E-B522-4B7E-871A-AEA0F0FE2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0E750-2AAC-4C7E-9E55-106F3807E83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089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312ADA-A157-491F-ACE0-EB81F354F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D8A0EE-AFD3-4BD7-BFA7-601DA6039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F566F60-D37D-4FAA-87C0-24FC5E1DD7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EC7D549-0184-4199-A039-E3B84776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E7E6-2BD4-43B9-BCC9-2551911BFE5B}" type="datetimeFigureOut">
              <a:rPr lang="en-GB" smtClean="0"/>
              <a:pPr/>
              <a:t>24/04/2018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15EAD52-89E8-40B9-AC25-BFEE73BC6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710961E-A38B-4B40-8045-394FD168F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0E750-2AAC-4C7E-9E55-106F3807E83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35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4A4194-7487-4263-AD1D-7E194E92A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CEC3586-D82F-47CB-811B-1E59EE3586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5AE10E4-FA9A-47FB-B714-3F107061E5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B9785E3-5869-477E-A6D2-9BE5C5A47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E7E6-2BD4-43B9-BCC9-2551911BFE5B}" type="datetimeFigureOut">
              <a:rPr lang="en-GB" smtClean="0"/>
              <a:pPr/>
              <a:t>24/04/2018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39FA14F-DB2C-4FFF-AAA7-2D8D92C6E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8C027A0-A4CF-4F1A-AE8A-86B0B3A2F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0E750-2AAC-4C7E-9E55-106F3807E83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654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3FEE55B-2237-458D-A89E-72D639485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A7F1E59-B26F-4CE7-B91D-B86F46A9AD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20B9A6-27EA-47B4-9BC2-BACB234764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BE7E6-2BD4-43B9-BCC9-2551911BFE5B}" type="datetimeFigureOut">
              <a:rPr lang="en-GB" smtClean="0"/>
              <a:pPr/>
              <a:t>24/04/2018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995907F-66C9-4F2A-A135-148F958C4B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F479165-E5B8-47EB-8406-0F8B48197A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0E750-2AAC-4C7E-9E55-106F3807E83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54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3B406913-0A7F-4427-87F8-D60C5FDC42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0255364"/>
              </p:ext>
            </p:extLst>
          </p:nvPr>
        </p:nvGraphicFramePr>
        <p:xfrm>
          <a:off x="586273" y="342058"/>
          <a:ext cx="10918372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1931">
                  <a:extLst>
                    <a:ext uri="{9D8B030D-6E8A-4147-A177-3AD203B41FA5}">
                      <a16:colId xmlns:a16="http://schemas.microsoft.com/office/drawing/2014/main" xmlns="" val="2384905642"/>
                    </a:ext>
                  </a:extLst>
                </a:gridCol>
                <a:gridCol w="5346441">
                  <a:extLst>
                    <a:ext uri="{9D8B030D-6E8A-4147-A177-3AD203B41FA5}">
                      <a16:colId xmlns:a16="http://schemas.microsoft.com/office/drawing/2014/main" xmlns="" val="42561450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Yes we should have a reservoir in Abingdon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No we should not have a reservoir in Abingdon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6181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UK has less rainfall per person than other places in Europe.</a:t>
                      </a:r>
                    </a:p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London is drier than Istanbul (Turkey).</a:t>
                      </a:r>
                    </a:p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UK - every person uses approx. 150 litres of water a day, this has been growing by 1% every year since 1930.</a:t>
                      </a:r>
                    </a:p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SE England suffers from water stress.</a:t>
                      </a:r>
                    </a:p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Total water demand in the SE of England will rise from 4,900 million litres/day in 2005 to 5,600 million litres/day in 2030, so the SE will need more water. </a:t>
                      </a:r>
                    </a:p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Non-household demand is expected to rise by 200 million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litres/day,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2005-2030. </a:t>
                      </a:r>
                    </a:p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Household demand is expected to increase from 164 litres per person/day to 180 litres per person/day between 2005-2030.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We can use water more efficiently.</a:t>
                      </a:r>
                    </a:p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Water lost due to leakages will fall by 25% by 2030.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0549443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" y="342058"/>
            <a:ext cx="586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P2 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xmlns="" id="{05C5A1FA-0674-478C-8A86-A4EBD85EF1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5447304"/>
              </p:ext>
            </p:extLst>
          </p:nvPr>
        </p:nvGraphicFramePr>
        <p:xfrm>
          <a:off x="586273" y="2808473"/>
          <a:ext cx="10918372" cy="1819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9923">
                  <a:extLst>
                    <a:ext uri="{9D8B030D-6E8A-4147-A177-3AD203B41FA5}">
                      <a16:colId xmlns:a16="http://schemas.microsoft.com/office/drawing/2014/main" xmlns="" val="2384905642"/>
                    </a:ext>
                  </a:extLst>
                </a:gridCol>
                <a:gridCol w="5318449">
                  <a:extLst>
                    <a:ext uri="{9D8B030D-6E8A-4147-A177-3AD203B41FA5}">
                      <a16:colId xmlns:a16="http://schemas.microsoft.com/office/drawing/2014/main" xmlns="" val="4256145076"/>
                    </a:ext>
                  </a:extLst>
                </a:gridCol>
              </a:tblGrid>
              <a:tr h="328298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Yes we should have a reservoir in Abingdon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No we should not have a reservoir in Abingdon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6181615"/>
                  </a:ext>
                </a:extLst>
              </a:tr>
              <a:tr h="145389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There are likely to be water shortages, so something needs to be done to help drought prone areas.</a:t>
                      </a:r>
                    </a:p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If no new scheme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in a dry spring: crops will fail, and there will be hose pipe bans.</a:t>
                      </a:r>
                    </a:p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Experts say we need a water transfer scheme (so we should listen to them).</a:t>
                      </a:r>
                    </a:p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It worked in Northumberland so it should work in Oxfordshire as well.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There might be negative impacts on the landscape and wildlife.</a:t>
                      </a:r>
                    </a:p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There will be costs involved in construction and pumping water, 160km from mid-Wales to the River Thames – large area affected.</a:t>
                      </a:r>
                    </a:p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Might not need it if we focused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on: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reducing demand, repairing leaks, recycling sewage.</a:t>
                      </a:r>
                    </a:p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Northumberland gets more rain than SE England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The Northumberland location has less impact on villages and towns, therefore you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cannot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compare the two.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0549443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E1BA7F1-632B-446B-B3AB-DCD0BB273A68}"/>
              </a:ext>
            </a:extLst>
          </p:cNvPr>
          <p:cNvSpPr/>
          <p:nvPr/>
        </p:nvSpPr>
        <p:spPr>
          <a:xfrm>
            <a:off x="82983" y="2825906"/>
            <a:ext cx="420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P3</a:t>
            </a: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xmlns="" id="{39F74577-7EFC-4E22-B7B5-DF0C212FB2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8856342"/>
              </p:ext>
            </p:extLst>
          </p:nvPr>
        </p:nvGraphicFramePr>
        <p:xfrm>
          <a:off x="586273" y="4803458"/>
          <a:ext cx="10918372" cy="137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7915">
                  <a:extLst>
                    <a:ext uri="{9D8B030D-6E8A-4147-A177-3AD203B41FA5}">
                      <a16:colId xmlns:a16="http://schemas.microsoft.com/office/drawing/2014/main" xmlns="" val="2384905642"/>
                    </a:ext>
                  </a:extLst>
                </a:gridCol>
                <a:gridCol w="5290457">
                  <a:extLst>
                    <a:ext uri="{9D8B030D-6E8A-4147-A177-3AD203B41FA5}">
                      <a16:colId xmlns:a16="http://schemas.microsoft.com/office/drawing/2014/main" xmlns="" val="42561450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Yes we should have a reservoir in Abingdon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No we should not have a reservoir in Abingdon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6181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Due to lower rainfall and increased consumption there is a water shortage in the SE of England.</a:t>
                      </a:r>
                    </a:p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It should be built here as it is a clay vale so the ground is impermeable, so good for water storage. </a:t>
                      </a:r>
                    </a:p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It can use existing canal ways, which would reduce the cost.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The 20m embankment might not look very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nice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(visual pollution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). 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0549443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6F0D998-DC2A-48C7-9B94-0394AD999AB7}"/>
              </a:ext>
            </a:extLst>
          </p:cNvPr>
          <p:cNvSpPr/>
          <p:nvPr/>
        </p:nvSpPr>
        <p:spPr>
          <a:xfrm>
            <a:off x="82983" y="4803458"/>
            <a:ext cx="4203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P4</a:t>
            </a:r>
          </a:p>
        </p:txBody>
      </p:sp>
    </p:spTree>
    <p:extLst>
      <p:ext uri="{BB962C8B-B14F-4D97-AF65-F5344CB8AC3E}">
        <p14:creationId xmlns:p14="http://schemas.microsoft.com/office/powerpoint/2010/main" val="3903378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3B406913-0A7F-4427-87F8-D60C5FDC42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5840215"/>
              </p:ext>
            </p:extLst>
          </p:nvPr>
        </p:nvGraphicFramePr>
        <p:xfrm>
          <a:off x="586273" y="191540"/>
          <a:ext cx="10918372" cy="137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7956">
                  <a:extLst>
                    <a:ext uri="{9D8B030D-6E8A-4147-A177-3AD203B41FA5}">
                      <a16:colId xmlns:a16="http://schemas.microsoft.com/office/drawing/2014/main" xmlns="" val="2384905642"/>
                    </a:ext>
                  </a:extLst>
                </a:gridCol>
                <a:gridCol w="5430416">
                  <a:extLst>
                    <a:ext uri="{9D8B030D-6E8A-4147-A177-3AD203B41FA5}">
                      <a16:colId xmlns:a16="http://schemas.microsoft.com/office/drawing/2014/main" xmlns="" val="42561450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Yes we should have a reservoir in Abingdon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No we should not have a reservoir in Abingdon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6181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Average rainfall is 737mm per year, less than the national average. </a:t>
                      </a:r>
                    </a:p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There are 9 million customers that need that supply of water.</a:t>
                      </a:r>
                    </a:p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In the future there will be greater demand as the population in the Thames Water area has been growing at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approximately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100,000 per year. </a:t>
                      </a:r>
                    </a:p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Climate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change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might reduce rainfall in the South East.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We would need less water if we made use of modern water efficient toilets and had new building regulations that tackled the issues of water conservation in homes.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0549443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157392"/>
            <a:ext cx="420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P5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xmlns="" id="{47606052-186D-438F-B2F2-FA7611B9EE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3427082"/>
              </p:ext>
            </p:extLst>
          </p:nvPr>
        </p:nvGraphicFramePr>
        <p:xfrm>
          <a:off x="586273" y="1657675"/>
          <a:ext cx="10918372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7956">
                  <a:extLst>
                    <a:ext uri="{9D8B030D-6E8A-4147-A177-3AD203B41FA5}">
                      <a16:colId xmlns:a16="http://schemas.microsoft.com/office/drawing/2014/main" xmlns="" val="2384905642"/>
                    </a:ext>
                  </a:extLst>
                </a:gridCol>
                <a:gridCol w="5430416">
                  <a:extLst>
                    <a:ext uri="{9D8B030D-6E8A-4147-A177-3AD203B41FA5}">
                      <a16:colId xmlns:a16="http://schemas.microsoft.com/office/drawing/2014/main" xmlns="" val="42561450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Yes we should have a reservoir in Abingdon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No we should not have a reservoir in Abingdon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6181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Needed to reduce the risk of drought in the future.</a:t>
                      </a:r>
                    </a:p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Will mean that Oxford will have enough water, otherwise they will have a short fall of 1 million litres of water.</a:t>
                      </a:r>
                    </a:p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Reducing leakages or using less water will not match growing demand.</a:t>
                      </a:r>
                    </a:p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Will help with seasonal changes in water supply. Lower rainfall in April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2011, approximately 25million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litres. </a:t>
                      </a:r>
                    </a:p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Total household water use is predicted to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increase,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e.g. 2019-2020 – 1431million  litres/day. 2039-2040 – 1634million litres/day.</a:t>
                      </a:r>
                    </a:p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Thames Water will make sure there is limited impact on the surrounding area. </a:t>
                      </a:r>
                    </a:p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Store water.</a:t>
                      </a:r>
                    </a:p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Could be used as a nature area, just like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</a:rPr>
                        <a:t>Farmoor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e.g. wetland wildlife habitats.</a:t>
                      </a:r>
                    </a:p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Could be used for recreation – fishing, birdwatching, sailing, windsurfing.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Might destroy natural habitat. 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0549443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23C367A-3F30-4D6B-AECF-6E7447DE6417}"/>
              </a:ext>
            </a:extLst>
          </p:cNvPr>
          <p:cNvSpPr/>
          <p:nvPr/>
        </p:nvSpPr>
        <p:spPr>
          <a:xfrm>
            <a:off x="0" y="1657675"/>
            <a:ext cx="5862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P6</a:t>
            </a: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xmlns="" id="{7C844DCA-EB18-4A24-914E-9EBDB168B7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8665998"/>
              </p:ext>
            </p:extLst>
          </p:nvPr>
        </p:nvGraphicFramePr>
        <p:xfrm>
          <a:off x="586273" y="4393962"/>
          <a:ext cx="10918372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9186">
                  <a:extLst>
                    <a:ext uri="{9D8B030D-6E8A-4147-A177-3AD203B41FA5}">
                      <a16:colId xmlns:a16="http://schemas.microsoft.com/office/drawing/2014/main" xmlns="" val="2384905642"/>
                    </a:ext>
                  </a:extLst>
                </a:gridCol>
                <a:gridCol w="5459186">
                  <a:extLst>
                    <a:ext uri="{9D8B030D-6E8A-4147-A177-3AD203B41FA5}">
                      <a16:colId xmlns:a16="http://schemas.microsoft.com/office/drawing/2014/main" xmlns="" val="42561450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Yes we should have a reservoir in Abingdon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No we should not have a reservoir in Abingdon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6181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Local people would rather see the reservoir than new homes.</a:t>
                      </a:r>
                    </a:p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Local view – the new reservoir would be a fantastic environmental and recreational facility.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Destroy natural habitats.</a:t>
                      </a:r>
                    </a:p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Protected species would be displaced, e.g. water voles, bats, hedgehogs.</a:t>
                      </a:r>
                    </a:p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It would be visually intrusive, especially the embankment.</a:t>
                      </a:r>
                    </a:p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The construction phase would cause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disruption,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e.g. HGV – pollution, traffic congestion etc. (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Marcham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- 20% of traffic movement would be </a:t>
                      </a:r>
                      <a:r>
                        <a:rPr lang="en-GB" sz="1200">
                          <a:solidFill>
                            <a:schemeClr val="tx1"/>
                          </a:solidFill>
                        </a:rPr>
                        <a:t>HGV</a:t>
                      </a:r>
                      <a:r>
                        <a:rPr lang="en-GB" sz="1200" smtClean="0">
                          <a:solidFill>
                            <a:schemeClr val="tx1"/>
                          </a:solidFill>
                        </a:rPr>
                        <a:t>). 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Increased flood risk.</a:t>
                      </a:r>
                    </a:p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Impact on local villages.</a:t>
                      </a:r>
                    </a:p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Drayton – new water treatment plant.</a:t>
                      </a:r>
                    </a:p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East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Hanney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– increased flood risk. </a:t>
                      </a:r>
                    </a:p>
                    <a:p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Steventon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– disruption as materials brought in via railway.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0549443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C1EF2EA8-2D3F-4F9A-8A63-19154166C912}"/>
              </a:ext>
            </a:extLst>
          </p:cNvPr>
          <p:cNvSpPr/>
          <p:nvPr/>
        </p:nvSpPr>
        <p:spPr>
          <a:xfrm>
            <a:off x="0" y="4403970"/>
            <a:ext cx="5822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P7</a:t>
            </a:r>
          </a:p>
        </p:txBody>
      </p:sp>
    </p:spTree>
    <p:extLst>
      <p:ext uri="{BB962C8B-B14F-4D97-AF65-F5344CB8AC3E}">
        <p14:creationId xmlns:p14="http://schemas.microsoft.com/office/powerpoint/2010/main" val="857623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</TotalTime>
  <Words>805</Words>
  <Application>Microsoft Office PowerPoint</Application>
  <PresentationFormat>Widescreen</PresentationFormat>
  <Paragraphs>69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sabannister2@gmail.com</dc:creator>
  <cp:lastModifiedBy>Hickling, Mr. P</cp:lastModifiedBy>
  <cp:revision>23</cp:revision>
  <cp:lastPrinted>2018-04-24T08:23:30Z</cp:lastPrinted>
  <dcterms:created xsi:type="dcterms:W3CDTF">2018-03-20T21:30:10Z</dcterms:created>
  <dcterms:modified xsi:type="dcterms:W3CDTF">2018-04-24T08:24:06Z</dcterms:modified>
</cp:coreProperties>
</file>