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0160000" cy="7620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1247070"/>
            <a:ext cx="7620000" cy="2652889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62B0F-A076-4842-B98C-0C00B546E0E8}" type="datetimeFigureOut">
              <a:rPr lang="en-GB" smtClean="0"/>
              <a:t>24/05/2018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3E01-454F-47FE-9F72-0D54731E6B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093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62B0F-A076-4842-B98C-0C00B546E0E8}" type="datetimeFigureOut">
              <a:rPr lang="en-GB" smtClean="0"/>
              <a:t>24/05/2018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3E01-454F-47FE-9F72-0D54731E6B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557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405694"/>
            <a:ext cx="2190750" cy="64575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405694"/>
            <a:ext cx="6445250" cy="645759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62B0F-A076-4842-B98C-0C00B546E0E8}" type="datetimeFigureOut">
              <a:rPr lang="en-GB" smtClean="0"/>
              <a:t>24/05/2018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3E01-454F-47FE-9F72-0D54731E6B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258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62B0F-A076-4842-B98C-0C00B546E0E8}" type="datetimeFigureOut">
              <a:rPr lang="en-GB" smtClean="0"/>
              <a:t>24/05/2018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3E01-454F-47FE-9F72-0D54731E6B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8360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899710"/>
            <a:ext cx="8763000" cy="3169708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5099405"/>
            <a:ext cx="8763000" cy="1666874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62B0F-A076-4842-B98C-0C00B546E0E8}" type="datetimeFigureOut">
              <a:rPr lang="en-GB" smtClean="0"/>
              <a:t>24/05/2018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3E01-454F-47FE-9F72-0D54731E6B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851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2028472"/>
            <a:ext cx="4318000" cy="48348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2028472"/>
            <a:ext cx="4318000" cy="48348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62B0F-A076-4842-B98C-0C00B546E0E8}" type="datetimeFigureOut">
              <a:rPr lang="en-GB" smtClean="0"/>
              <a:t>24/05/2018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3E01-454F-47FE-9F72-0D54731E6B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064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405696"/>
            <a:ext cx="8763000" cy="14728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867959"/>
            <a:ext cx="4298156" cy="91545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783417"/>
            <a:ext cx="4298156" cy="4093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1" y="1867959"/>
            <a:ext cx="4319323" cy="91545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1" y="2783417"/>
            <a:ext cx="4319323" cy="4093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62B0F-A076-4842-B98C-0C00B546E0E8}" type="datetimeFigureOut">
              <a:rPr lang="en-GB" smtClean="0"/>
              <a:t>24/05/2018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3E01-454F-47FE-9F72-0D54731E6B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560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62B0F-A076-4842-B98C-0C00B546E0E8}" type="datetimeFigureOut">
              <a:rPr lang="en-GB" smtClean="0"/>
              <a:t>24/05/2018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3E01-454F-47FE-9F72-0D54731E6B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201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62B0F-A076-4842-B98C-0C00B546E0E8}" type="datetimeFigureOut">
              <a:rPr lang="en-GB" smtClean="0"/>
              <a:t>24/05/2018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3E01-454F-47FE-9F72-0D54731E6B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154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1097141"/>
            <a:ext cx="5143500" cy="5415139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62B0F-A076-4842-B98C-0C00B546E0E8}" type="datetimeFigureOut">
              <a:rPr lang="en-GB" smtClean="0"/>
              <a:t>24/05/2018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3E01-454F-47FE-9F72-0D54731E6B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048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19323" y="1097141"/>
            <a:ext cx="5143500" cy="5415139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62B0F-A076-4842-B98C-0C00B546E0E8}" type="datetimeFigureOut">
              <a:rPr lang="en-GB" smtClean="0"/>
              <a:t>24/05/2018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3E01-454F-47FE-9F72-0D54731E6B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841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405696"/>
            <a:ext cx="8763000" cy="1472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2028472"/>
            <a:ext cx="8763000" cy="4834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7062613"/>
            <a:ext cx="2286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62B0F-A076-4842-B98C-0C00B546E0E8}" type="datetimeFigureOut">
              <a:rPr lang="en-GB" smtClean="0"/>
              <a:t>24/05/2018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7062613"/>
            <a:ext cx="3429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7062613"/>
            <a:ext cx="2286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33E01-454F-47FE-9F72-0D54731E6B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251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5700" y="25400"/>
            <a:ext cx="7649592" cy="5078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2700" smtClean="0">
                <a:solidFill>
                  <a:srgbClr val="000000"/>
                </a:solidFill>
                <a:latin typeface="Arial - 36"/>
              </a:rPr>
              <a:t>Paper 1: Case studies and Examples</a:t>
            </a:r>
            <a:endParaRPr lang="en-GB" sz="2700">
              <a:solidFill>
                <a:srgbClr val="000000"/>
              </a:solidFill>
              <a:latin typeface="Arial - 36"/>
            </a:endParaRPr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711200"/>
            <a:ext cx="8708771" cy="453351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4" name="Picture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79400"/>
            <a:ext cx="1020445" cy="1020445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5" name="Picture 4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700" y="4495800"/>
            <a:ext cx="1020445" cy="1020445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6" name="Picture 5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4381500"/>
            <a:ext cx="1020445" cy="1020445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7" name="Picture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900" y="228600"/>
            <a:ext cx="1020445" cy="1020445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  <p:extLst>
      <p:ext uri="{BB962C8B-B14F-4D97-AF65-F5344CB8AC3E}">
        <p14:creationId xmlns:p14="http://schemas.microsoft.com/office/powerpoint/2010/main" val="2578637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371600"/>
            <a:ext cx="3659632" cy="2153285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3" name="TextBox 2"/>
          <p:cNvSpPr txBox="1"/>
          <p:nvPr/>
        </p:nvSpPr>
        <p:spPr>
          <a:xfrm>
            <a:off x="101600" y="3873500"/>
            <a:ext cx="3193604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Exxon Valdez, 1989</a:t>
            </a:r>
          </a:p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10 million gallons of oil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70000" y="215900"/>
            <a:ext cx="6429350" cy="5078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2700" smtClean="0">
                <a:solidFill>
                  <a:srgbClr val="000000"/>
                </a:solidFill>
                <a:latin typeface="Arial - 36"/>
              </a:rPr>
              <a:t>Environmental issues in Alaska</a:t>
            </a:r>
            <a:endParaRPr lang="en-GB" sz="2700">
              <a:solidFill>
                <a:srgbClr val="000000"/>
              </a:solidFill>
              <a:latin typeface="Arial - 36"/>
            </a:endParaRPr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800" y="1320800"/>
            <a:ext cx="2691765" cy="3057652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6" name="Picture 5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00" y="1371600"/>
            <a:ext cx="3107944" cy="1930273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7" name="TextBox 6"/>
          <p:cNvSpPr txBox="1"/>
          <p:nvPr/>
        </p:nvSpPr>
        <p:spPr>
          <a:xfrm>
            <a:off x="5740400" y="4546600"/>
            <a:ext cx="3249861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Trans-Alaskan Pipeline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97800" y="5105400"/>
            <a:ext cx="2392015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4x4 off roading...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</p:spTree>
    <p:extLst>
      <p:ext uri="{BB962C8B-B14F-4D97-AF65-F5344CB8AC3E}">
        <p14:creationId xmlns:p14="http://schemas.microsoft.com/office/powerpoint/2010/main" val="267512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1181100"/>
            <a:ext cx="2818257" cy="415036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3" name="Picture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150" y="457200"/>
            <a:ext cx="3441700" cy="22733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4" name="Picture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00" y="2946400"/>
            <a:ext cx="3645915" cy="2370201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5" name="TextBox 4"/>
          <p:cNvSpPr txBox="1"/>
          <p:nvPr/>
        </p:nvSpPr>
        <p:spPr>
          <a:xfrm>
            <a:off x="1612900" y="0"/>
            <a:ext cx="7842504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2700" smtClean="0">
                <a:solidFill>
                  <a:srgbClr val="000000"/>
                </a:solidFill>
                <a:latin typeface="Arial - 36"/>
              </a:rPr>
              <a:t>The Holderness coastline: Flamborough to Spurn Head</a:t>
            </a:r>
            <a:endParaRPr lang="en-GB" sz="2700">
              <a:solidFill>
                <a:srgbClr val="000000"/>
              </a:solidFill>
              <a:latin typeface="Arial - 36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54400" y="4673600"/>
            <a:ext cx="3215005" cy="49244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1300" smtClean="0">
                <a:solidFill>
                  <a:srgbClr val="000000"/>
                </a:solidFill>
                <a:latin typeface="Arial - 18"/>
              </a:rPr>
              <a:t>Spits can join the coast to form a bar e.g. Slapton Ley, Devon</a:t>
            </a:r>
            <a:endParaRPr lang="en-GB" sz="1300">
              <a:solidFill>
                <a:srgbClr val="000000"/>
              </a:solidFill>
              <a:latin typeface="Arial - 1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11600" y="3009900"/>
            <a:ext cx="2532955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Longshore drift &amp; </a:t>
            </a:r>
          </a:p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deposition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</p:spTree>
    <p:extLst>
      <p:ext uri="{BB962C8B-B14F-4D97-AF65-F5344CB8AC3E}">
        <p14:creationId xmlns:p14="http://schemas.microsoft.com/office/powerpoint/2010/main" val="2772129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00" y="1549400"/>
            <a:ext cx="5145913" cy="3461004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3" name="TextBox 2"/>
          <p:cNvSpPr txBox="1"/>
          <p:nvPr/>
        </p:nvSpPr>
        <p:spPr>
          <a:xfrm>
            <a:off x="1955800" y="228600"/>
            <a:ext cx="6709519" cy="5078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2700" smtClean="0">
                <a:solidFill>
                  <a:srgbClr val="000000"/>
                </a:solidFill>
                <a:latin typeface="Arial - 36"/>
              </a:rPr>
              <a:t>Holbeck Hall, Scarborough,1993</a:t>
            </a:r>
            <a:endParaRPr lang="en-GB" sz="2700">
              <a:solidFill>
                <a:srgbClr val="000000"/>
              </a:solidFill>
              <a:latin typeface="Arial - 36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18400" y="3556000"/>
            <a:ext cx="2362845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Mass movement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13600" y="1117600"/>
            <a:ext cx="2803971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Rotational slumping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500" y="1054100"/>
            <a:ext cx="1956842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Soft coastline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500" y="3606800"/>
            <a:ext cx="1804293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Boulder clay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</p:spTree>
    <p:extLst>
      <p:ext uri="{BB962C8B-B14F-4D97-AF65-F5344CB8AC3E}">
        <p14:creationId xmlns:p14="http://schemas.microsoft.com/office/powerpoint/2010/main" val="3309503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914400"/>
            <a:ext cx="5793486" cy="3613531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3" name="TextBox 2"/>
          <p:cNvSpPr txBox="1"/>
          <p:nvPr/>
        </p:nvSpPr>
        <p:spPr>
          <a:xfrm>
            <a:off x="1435100" y="114300"/>
            <a:ext cx="8046293" cy="5078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2700" smtClean="0">
                <a:solidFill>
                  <a:srgbClr val="000000"/>
                </a:solidFill>
                <a:latin typeface="Arial - 36"/>
              </a:rPr>
              <a:t>Managed retreat: Medmerry, W.Sussex</a:t>
            </a:r>
            <a:endParaRPr lang="en-GB" sz="2700">
              <a:solidFill>
                <a:srgbClr val="000000"/>
              </a:solidFill>
              <a:latin typeface="Arial - 36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1003300"/>
            <a:ext cx="2431288" cy="203132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Allow land to flood to a point</a:t>
            </a:r>
          </a:p>
          <a:p>
            <a:endParaRPr lang="en-GB" smtClean="0">
              <a:solidFill>
                <a:srgbClr val="000000"/>
              </a:solidFill>
              <a:latin typeface="Arial - 24"/>
            </a:endParaRPr>
          </a:p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Saltmarsh develops = more wildlife</a:t>
            </a:r>
          </a:p>
          <a:p>
            <a:endParaRPr lang="en-GB" smtClean="0">
              <a:solidFill>
                <a:srgbClr val="000000"/>
              </a:solidFill>
              <a:latin typeface="Arial - 24"/>
            </a:endParaRPr>
          </a:p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Coastal realignment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</p:spTree>
    <p:extLst>
      <p:ext uri="{BB962C8B-B14F-4D97-AF65-F5344CB8AC3E}">
        <p14:creationId xmlns:p14="http://schemas.microsoft.com/office/powerpoint/2010/main" val="3253203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00" y="774700"/>
            <a:ext cx="5493004" cy="4498213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3" name="TextBox 2"/>
          <p:cNvSpPr txBox="1"/>
          <p:nvPr/>
        </p:nvSpPr>
        <p:spPr>
          <a:xfrm>
            <a:off x="990600" y="12700"/>
            <a:ext cx="7123857" cy="5078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2700" smtClean="0">
                <a:solidFill>
                  <a:srgbClr val="000000"/>
                </a:solidFill>
                <a:latin typeface="Arial - 36"/>
              </a:rPr>
              <a:t>Coastal management: Lyme Regis</a:t>
            </a:r>
            <a:endParaRPr lang="en-GB" sz="2700">
              <a:solidFill>
                <a:srgbClr val="000000"/>
              </a:solidFill>
              <a:latin typeface="Arial - 36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800" y="965200"/>
            <a:ext cx="2550071" cy="120032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FF0000"/>
                </a:solidFill>
                <a:latin typeface="Arial - 24"/>
              </a:rPr>
              <a:t>Hard engineering:</a:t>
            </a:r>
          </a:p>
          <a:p>
            <a:r>
              <a:rPr lang="en-GB" smtClean="0">
                <a:solidFill>
                  <a:srgbClr val="FF0000"/>
                </a:solidFill>
                <a:latin typeface="Arial - 24"/>
              </a:rPr>
              <a:t>s</a:t>
            </a:r>
            <a:r>
              <a:rPr lang="en-GB" smtClean="0">
                <a:solidFill>
                  <a:srgbClr val="000000"/>
                </a:solidFill>
                <a:latin typeface="Arial - 24"/>
              </a:rPr>
              <a:t>ea wall</a:t>
            </a:r>
          </a:p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groynes</a:t>
            </a:r>
          </a:p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rock armour 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02600" y="889000"/>
            <a:ext cx="2201291" cy="120032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FF0000"/>
                </a:solidFill>
                <a:latin typeface="Arial - 24"/>
              </a:rPr>
              <a:t>Soft engineering:</a:t>
            </a:r>
          </a:p>
          <a:p>
            <a:r>
              <a:rPr lang="en-GB" smtClean="0">
                <a:solidFill>
                  <a:srgbClr val="FF0000"/>
                </a:solidFill>
                <a:latin typeface="Arial - 24"/>
              </a:rPr>
              <a:t>b</a:t>
            </a:r>
            <a:r>
              <a:rPr lang="en-GB" smtClean="0">
                <a:solidFill>
                  <a:srgbClr val="000000"/>
                </a:solidFill>
                <a:latin typeface="Arial - 24"/>
              </a:rPr>
              <a:t>each nourishment</a:t>
            </a:r>
          </a:p>
          <a:p>
            <a:endParaRPr lang="en-GB" smtClean="0">
              <a:solidFill>
                <a:srgbClr val="000000"/>
              </a:solidFill>
              <a:latin typeface="Arial - 24"/>
            </a:endParaRPr>
          </a:p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beach reprofiling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</p:spTree>
    <p:extLst>
      <p:ext uri="{BB962C8B-B14F-4D97-AF65-F5344CB8AC3E}">
        <p14:creationId xmlns:p14="http://schemas.microsoft.com/office/powerpoint/2010/main" val="3932035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850900"/>
            <a:ext cx="3422777" cy="223774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3" name="Picture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1117600"/>
            <a:ext cx="5052314" cy="3770503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4" name="Picture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3251200"/>
            <a:ext cx="3617087" cy="195453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5" name="TextBox 4"/>
          <p:cNvSpPr txBox="1"/>
          <p:nvPr/>
        </p:nvSpPr>
        <p:spPr>
          <a:xfrm>
            <a:off x="2832100" y="190500"/>
            <a:ext cx="5733728" cy="5078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2700" smtClean="0">
                <a:solidFill>
                  <a:srgbClr val="000000"/>
                </a:solidFill>
                <a:latin typeface="Arial - 36"/>
              </a:rPr>
              <a:t>River landforms: River Tees</a:t>
            </a:r>
            <a:endParaRPr lang="en-GB" sz="2700">
              <a:solidFill>
                <a:srgbClr val="000000"/>
              </a:solidFill>
              <a:latin typeface="Arial - 36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8500" y="431800"/>
            <a:ext cx="1617663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High Force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</p:spTree>
    <p:extLst>
      <p:ext uri="{BB962C8B-B14F-4D97-AF65-F5344CB8AC3E}">
        <p14:creationId xmlns:p14="http://schemas.microsoft.com/office/powerpoint/2010/main" val="3353150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2463800"/>
            <a:ext cx="2883281" cy="1888236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3" name="TextBox 2"/>
          <p:cNvSpPr txBox="1"/>
          <p:nvPr/>
        </p:nvSpPr>
        <p:spPr>
          <a:xfrm>
            <a:off x="1676400" y="152400"/>
            <a:ext cx="7750944" cy="5078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2700" smtClean="0">
                <a:solidFill>
                  <a:srgbClr val="000000"/>
                </a:solidFill>
                <a:latin typeface="Arial - 36"/>
              </a:rPr>
              <a:t>Flood management: River Ouse, York</a:t>
            </a:r>
            <a:endParaRPr lang="en-GB" sz="2700">
              <a:solidFill>
                <a:srgbClr val="000000"/>
              </a:solidFill>
              <a:latin typeface="Arial - 36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9300" y="787400"/>
            <a:ext cx="2550071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Hard engineering:</a:t>
            </a:r>
          </a:p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Foss Barrier </a:t>
            </a:r>
          </a:p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Floodwalls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89800" y="800100"/>
            <a:ext cx="2732659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Soft engineering:</a:t>
            </a:r>
          </a:p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Tree plantations in the Yorkshire Dales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50" y="2616200"/>
            <a:ext cx="3129026" cy="1940941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7" name="Picture 6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616200"/>
            <a:ext cx="2380361" cy="175602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  <p:extLst>
      <p:ext uri="{BB962C8B-B14F-4D97-AF65-F5344CB8AC3E}">
        <p14:creationId xmlns:p14="http://schemas.microsoft.com/office/powerpoint/2010/main" val="2547309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2700" y="38100"/>
            <a:ext cx="7649591" cy="5078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2700" smtClean="0">
                <a:solidFill>
                  <a:srgbClr val="000000"/>
                </a:solidFill>
                <a:latin typeface="Arial - 36"/>
              </a:rPr>
              <a:t>Paper 2: Case studies and Examples</a:t>
            </a:r>
            <a:endParaRPr lang="en-GB" sz="2700">
              <a:solidFill>
                <a:srgbClr val="000000"/>
              </a:solidFill>
              <a:latin typeface="Arial - 36"/>
            </a:endParaRPr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723900"/>
            <a:ext cx="8708771" cy="453351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4" name="Picture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292100"/>
            <a:ext cx="1020445" cy="1020445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5" name="Picture 4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855" y="4508500"/>
            <a:ext cx="1020445" cy="1020445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6" name="Picture 5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394200"/>
            <a:ext cx="1020445" cy="1020445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7" name="Picture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900" y="241300"/>
            <a:ext cx="1020445" cy="1020445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  <p:extLst>
      <p:ext uri="{BB962C8B-B14F-4D97-AF65-F5344CB8AC3E}">
        <p14:creationId xmlns:p14="http://schemas.microsoft.com/office/powerpoint/2010/main" val="2764777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0" y="1231900"/>
            <a:ext cx="3482721" cy="3358896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3" name="TextBox 2"/>
          <p:cNvSpPr txBox="1"/>
          <p:nvPr/>
        </p:nvSpPr>
        <p:spPr>
          <a:xfrm>
            <a:off x="1485900" y="25400"/>
            <a:ext cx="6886004" cy="41549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2100" smtClean="0">
                <a:solidFill>
                  <a:srgbClr val="000000"/>
                </a:solidFill>
                <a:latin typeface="Arial - 28"/>
              </a:rPr>
              <a:t>City in a LIC or NEE: Rio de Janeiro, Brazil</a:t>
            </a:r>
            <a:endParaRPr lang="en-GB" sz="2100">
              <a:solidFill>
                <a:srgbClr val="000000"/>
              </a:solidFill>
              <a:latin typeface="Arial - 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825500"/>
            <a:ext cx="2248794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5"/>
              </a:rPr>
              <a:t>2016 Olympics</a:t>
            </a:r>
            <a:endParaRPr lang="en-GB">
              <a:solidFill>
                <a:srgbClr val="000000"/>
              </a:solidFill>
              <a:latin typeface="Arial - 25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" y="1600200"/>
            <a:ext cx="2623009" cy="3847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1900" smtClean="0">
                <a:solidFill>
                  <a:srgbClr val="000000"/>
                </a:solidFill>
                <a:latin typeface="Arial - 26"/>
              </a:rPr>
              <a:t>Banking services</a:t>
            </a:r>
            <a:endParaRPr lang="en-GB" sz="1900">
              <a:solidFill>
                <a:srgbClr val="000000"/>
              </a:solidFill>
              <a:latin typeface="Arial - 26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628900"/>
            <a:ext cx="3008188" cy="3847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1900" smtClean="0">
                <a:solidFill>
                  <a:srgbClr val="000000"/>
                </a:solidFill>
                <a:latin typeface="Arial - 26"/>
              </a:rPr>
              <a:t>Chemical industries</a:t>
            </a:r>
            <a:endParaRPr lang="en-GB" sz="1900">
              <a:solidFill>
                <a:srgbClr val="000000"/>
              </a:solidFill>
              <a:latin typeface="Arial - 26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013200"/>
            <a:ext cx="2934990" cy="3847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1900" smtClean="0">
                <a:solidFill>
                  <a:srgbClr val="000000"/>
                </a:solidFill>
                <a:latin typeface="Arial - 26"/>
              </a:rPr>
              <a:t>Tourism &amp; beaches</a:t>
            </a:r>
            <a:endParaRPr lang="en-GB" sz="1900">
              <a:solidFill>
                <a:srgbClr val="000000"/>
              </a:solidFill>
              <a:latin typeface="Arial - 26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1800" y="787400"/>
            <a:ext cx="3234055" cy="96949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1900" smtClean="0">
                <a:solidFill>
                  <a:srgbClr val="FF0000"/>
                </a:solidFill>
                <a:latin typeface="Arial - 26"/>
              </a:rPr>
              <a:t>Social challenges &amp; opportunities:</a:t>
            </a:r>
            <a:r>
              <a:rPr lang="en-GB" sz="1900" smtClean="0">
                <a:solidFill>
                  <a:srgbClr val="000000"/>
                </a:solidFill>
                <a:latin typeface="Arial - 26"/>
              </a:rPr>
              <a:t> health, education, housing, water.</a:t>
            </a:r>
            <a:endParaRPr lang="en-GB" sz="1900">
              <a:solidFill>
                <a:srgbClr val="000000"/>
              </a:solidFill>
              <a:latin typeface="Arial - 26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69100" y="2806700"/>
            <a:ext cx="3275838" cy="126188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1900" smtClean="0">
                <a:solidFill>
                  <a:srgbClr val="FF0000"/>
                </a:solidFill>
                <a:latin typeface="Arial - 26"/>
              </a:rPr>
              <a:t>Economic challenges &amp; opportunities: </a:t>
            </a:r>
            <a:r>
              <a:rPr lang="en-GB" sz="1900" smtClean="0">
                <a:solidFill>
                  <a:srgbClr val="000000"/>
                </a:solidFill>
                <a:latin typeface="Arial - 26"/>
              </a:rPr>
              <a:t>unemployment / employment</a:t>
            </a:r>
            <a:endParaRPr lang="en-GB" sz="1900">
              <a:solidFill>
                <a:srgbClr val="000000"/>
              </a:solidFill>
              <a:latin typeface="Arial - 26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11500" y="4851400"/>
            <a:ext cx="3890119" cy="3847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1900" smtClean="0">
                <a:solidFill>
                  <a:srgbClr val="000000"/>
                </a:solidFill>
                <a:latin typeface="Arial - 26"/>
              </a:rPr>
              <a:t>Rocinha - favela, 100,000</a:t>
            </a:r>
            <a:endParaRPr lang="en-GB" sz="1900">
              <a:solidFill>
                <a:srgbClr val="000000"/>
              </a:solidFill>
              <a:latin typeface="Arial - 26"/>
            </a:endParaRPr>
          </a:p>
        </p:txBody>
      </p:sp>
    </p:spTree>
    <p:extLst>
      <p:ext uri="{BB962C8B-B14F-4D97-AF65-F5344CB8AC3E}">
        <p14:creationId xmlns:p14="http://schemas.microsoft.com/office/powerpoint/2010/main" val="1232308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600200"/>
            <a:ext cx="4268597" cy="248412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3" name="TextBox 2"/>
          <p:cNvSpPr txBox="1"/>
          <p:nvPr/>
        </p:nvSpPr>
        <p:spPr>
          <a:xfrm>
            <a:off x="977900" y="114300"/>
            <a:ext cx="9048242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2700" smtClean="0">
                <a:solidFill>
                  <a:srgbClr val="000000"/>
                </a:solidFill>
                <a:latin typeface="Arial - 36"/>
              </a:rPr>
              <a:t>Planning to improve lives of urban poor: Favela Bairro Project, Rio</a:t>
            </a:r>
            <a:endParaRPr lang="en-GB" sz="2700">
              <a:solidFill>
                <a:srgbClr val="000000"/>
              </a:solidFill>
              <a:latin typeface="Arial - 36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0200" y="1600200"/>
            <a:ext cx="2663952" cy="147732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FF0000"/>
                </a:solidFill>
                <a:latin typeface="Arial - 24"/>
              </a:rPr>
              <a:t>Successes:</a:t>
            </a:r>
            <a:r>
              <a:rPr lang="en-GB" smtClean="0">
                <a:solidFill>
                  <a:srgbClr val="000000"/>
                </a:solidFill>
                <a:latin typeface="Arial - 24"/>
              </a:rPr>
              <a:t> Improved water supply</a:t>
            </a:r>
          </a:p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New health &amp; education services</a:t>
            </a:r>
          </a:p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Cable car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91400" y="1473200"/>
            <a:ext cx="2631186" cy="120032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FF0000"/>
                </a:solidFill>
                <a:latin typeface="Arial - 24"/>
              </a:rPr>
              <a:t>Problems:</a:t>
            </a:r>
          </a:p>
          <a:p>
            <a:r>
              <a:rPr lang="en-GB" smtClean="0">
                <a:solidFill>
                  <a:srgbClr val="FF0000"/>
                </a:solidFill>
                <a:latin typeface="Arial - 24"/>
              </a:rPr>
              <a:t>$</a:t>
            </a:r>
            <a:r>
              <a:rPr lang="en-GB" smtClean="0">
                <a:solidFill>
                  <a:srgbClr val="000000"/>
                </a:solidFill>
                <a:latin typeface="Arial - 24"/>
              </a:rPr>
              <a:t>1bn not enough</a:t>
            </a:r>
          </a:p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Residents still lack skills</a:t>
            </a:r>
          </a:p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High rent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</p:spTree>
    <p:extLst>
      <p:ext uri="{BB962C8B-B14F-4D97-AF65-F5344CB8AC3E}">
        <p14:creationId xmlns:p14="http://schemas.microsoft.com/office/powerpoint/2010/main" val="2977254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00" y="838200"/>
            <a:ext cx="3441700" cy="40005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3" name="TextBox 2"/>
          <p:cNvSpPr txBox="1"/>
          <p:nvPr/>
        </p:nvSpPr>
        <p:spPr>
          <a:xfrm>
            <a:off x="2540000" y="25400"/>
            <a:ext cx="6302995" cy="5078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2700" smtClean="0">
                <a:solidFill>
                  <a:srgbClr val="000000"/>
                </a:solidFill>
                <a:latin typeface="Arial - 36"/>
              </a:rPr>
              <a:t>Nepal Earthquake - LIC. 2015.</a:t>
            </a:r>
            <a:endParaRPr lang="en-GB" sz="2700">
              <a:solidFill>
                <a:srgbClr val="000000"/>
              </a:solidFill>
              <a:latin typeface="Arial - 36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7800" y="977900"/>
            <a:ext cx="3105277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1600" smtClean="0">
                <a:solidFill>
                  <a:srgbClr val="FF0000"/>
                </a:solidFill>
                <a:latin typeface="Arial - 22"/>
              </a:rPr>
              <a:t>Primary effect:</a:t>
            </a:r>
            <a:r>
              <a:rPr lang="en-GB" sz="1600" smtClean="0">
                <a:solidFill>
                  <a:srgbClr val="000000"/>
                </a:solidFill>
                <a:latin typeface="Arial - 22"/>
              </a:rPr>
              <a:t> 9,000 deaths (Kathmandu)</a:t>
            </a:r>
            <a:endParaRPr lang="en-GB" sz="1600">
              <a:solidFill>
                <a:srgbClr val="000000"/>
              </a:solidFill>
              <a:latin typeface="Arial - 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000" y="2438400"/>
            <a:ext cx="3044698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FF0000"/>
                </a:solidFill>
                <a:latin typeface="Arial - 24"/>
              </a:rPr>
              <a:t>Secondary effect:</a:t>
            </a:r>
            <a:r>
              <a:rPr lang="en-GB" smtClean="0">
                <a:solidFill>
                  <a:srgbClr val="000000"/>
                </a:solidFill>
                <a:latin typeface="Arial - 24"/>
              </a:rPr>
              <a:t> avalanches on Mount Everest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10400" y="977900"/>
            <a:ext cx="3007233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FF0000"/>
                </a:solidFill>
                <a:latin typeface="Arial - 24"/>
              </a:rPr>
              <a:t>Immediate response:</a:t>
            </a:r>
            <a:r>
              <a:rPr lang="en-GB" smtClean="0">
                <a:solidFill>
                  <a:srgbClr val="000000"/>
                </a:solidFill>
                <a:latin typeface="Arial - 24"/>
              </a:rPr>
              <a:t> UK search &amp; rescue teams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97700" y="2870200"/>
            <a:ext cx="3114675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FF0000"/>
                </a:solidFill>
                <a:latin typeface="Arial - 24"/>
              </a:rPr>
              <a:t>Long-term response:</a:t>
            </a:r>
            <a:r>
              <a:rPr lang="en-GB" smtClean="0">
                <a:solidFill>
                  <a:srgbClr val="000000"/>
                </a:solidFill>
                <a:latin typeface="Arial - 24"/>
              </a:rPr>
              <a:t> stricter building codes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</p:spTree>
    <p:extLst>
      <p:ext uri="{BB962C8B-B14F-4D97-AF65-F5344CB8AC3E}">
        <p14:creationId xmlns:p14="http://schemas.microsoft.com/office/powerpoint/2010/main" val="1000279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990600"/>
            <a:ext cx="4363720" cy="2985897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3" name="TextBox 2"/>
          <p:cNvSpPr txBox="1"/>
          <p:nvPr/>
        </p:nvSpPr>
        <p:spPr>
          <a:xfrm>
            <a:off x="2413000" y="12700"/>
            <a:ext cx="5614963" cy="5078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2700" smtClean="0">
                <a:solidFill>
                  <a:srgbClr val="000000"/>
                </a:solidFill>
                <a:latin typeface="Arial - 36"/>
              </a:rPr>
              <a:t>Major city in the UK: Bristol</a:t>
            </a:r>
            <a:endParaRPr lang="en-GB" sz="2700">
              <a:solidFill>
                <a:srgbClr val="000000"/>
              </a:solidFill>
              <a:latin typeface="Arial - 36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05700" y="1117600"/>
            <a:ext cx="2851785" cy="175432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Investment e.g. BMW &amp; Airbus</a:t>
            </a:r>
          </a:p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Finance / hi-tech industries</a:t>
            </a:r>
          </a:p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Airport</a:t>
            </a:r>
          </a:p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Inward migration = +/-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11600" y="4216400"/>
            <a:ext cx="2553462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Opportunities &amp; challenges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" y="3860800"/>
            <a:ext cx="2228155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Urban greening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300" y="927100"/>
            <a:ext cx="1566912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Dereliction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900" y="1879600"/>
            <a:ext cx="2261493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Brownfield sites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600" y="2794000"/>
            <a:ext cx="1922611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Urban sprawl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</p:spTree>
    <p:extLst>
      <p:ext uri="{BB962C8B-B14F-4D97-AF65-F5344CB8AC3E}">
        <p14:creationId xmlns:p14="http://schemas.microsoft.com/office/powerpoint/2010/main" val="3131750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682750"/>
            <a:ext cx="4227703" cy="2899664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3" name="Picture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0" y="1663700"/>
            <a:ext cx="5205857" cy="286766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4" name="TextBox 3"/>
          <p:cNvSpPr txBox="1"/>
          <p:nvPr/>
        </p:nvSpPr>
        <p:spPr>
          <a:xfrm>
            <a:off x="1028700" y="660400"/>
            <a:ext cx="5125095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Deprivation and inequalities in Bristol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7900" y="1244600"/>
            <a:ext cx="2634159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Filwood (deprived)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8800" y="1206500"/>
            <a:ext cx="43815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Stoke Bishop (affluent suburb)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</p:spTree>
    <p:extLst>
      <p:ext uri="{BB962C8B-B14F-4D97-AF65-F5344CB8AC3E}">
        <p14:creationId xmlns:p14="http://schemas.microsoft.com/office/powerpoint/2010/main" val="2549692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0" y="1028700"/>
            <a:ext cx="4830445" cy="2938272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3" name="TextBox 2"/>
          <p:cNvSpPr txBox="1"/>
          <p:nvPr/>
        </p:nvSpPr>
        <p:spPr>
          <a:xfrm>
            <a:off x="850900" y="228600"/>
            <a:ext cx="9169400" cy="5078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2700" smtClean="0">
                <a:solidFill>
                  <a:srgbClr val="000000"/>
                </a:solidFill>
                <a:latin typeface="Arial - 36"/>
              </a:rPr>
              <a:t>Urban regeneration: Temple Quarter, Bristol</a:t>
            </a:r>
            <a:endParaRPr lang="en-GB" sz="2700">
              <a:solidFill>
                <a:srgbClr val="000000"/>
              </a:solidFill>
              <a:latin typeface="Arial - 36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270000"/>
            <a:ext cx="2295575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Enterprise Zone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00" y="2654300"/>
            <a:ext cx="2590292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New bridge across River Avon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81900" y="1092200"/>
            <a:ext cx="2511933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Engine Shed (hi-tech businesses)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08900" y="2654300"/>
            <a:ext cx="2314702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Bristol Arena (£90m)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</p:spTree>
    <p:extLst>
      <p:ext uri="{BB962C8B-B14F-4D97-AF65-F5344CB8AC3E}">
        <p14:creationId xmlns:p14="http://schemas.microsoft.com/office/powerpoint/2010/main" val="4294482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00" y="1016000"/>
            <a:ext cx="5578094" cy="3181223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3" name="TextBox 2"/>
          <p:cNvSpPr txBox="1"/>
          <p:nvPr/>
        </p:nvSpPr>
        <p:spPr>
          <a:xfrm>
            <a:off x="1104900" y="63500"/>
            <a:ext cx="8207474" cy="5078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2700" smtClean="0">
                <a:solidFill>
                  <a:srgbClr val="000000"/>
                </a:solidFill>
                <a:latin typeface="Arial - 36"/>
              </a:rPr>
              <a:t>Urban sustainability: Freiburg, Germany</a:t>
            </a:r>
            <a:endParaRPr lang="en-GB" sz="2700">
              <a:solidFill>
                <a:srgbClr val="000000"/>
              </a:solidFill>
              <a:latin typeface="Arial - 36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500" y="850900"/>
            <a:ext cx="2398522" cy="147732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FF0000"/>
                </a:solidFill>
                <a:latin typeface="Arial - 24"/>
              </a:rPr>
              <a:t>Social sus:</a:t>
            </a:r>
          </a:p>
          <a:p>
            <a:r>
              <a:rPr lang="en-GB" smtClean="0">
                <a:solidFill>
                  <a:srgbClr val="FF0000"/>
                </a:solidFill>
                <a:latin typeface="Arial - 24"/>
              </a:rPr>
              <a:t>l</a:t>
            </a:r>
            <a:r>
              <a:rPr lang="en-GB" smtClean="0">
                <a:solidFill>
                  <a:srgbClr val="000000"/>
                </a:solidFill>
                <a:latin typeface="Arial - 24"/>
              </a:rPr>
              <a:t>ocals invest in renewable energy &amp; get free football tickets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900" y="4330700"/>
            <a:ext cx="7067897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FF0000"/>
                </a:solidFill>
                <a:latin typeface="Arial - 24"/>
              </a:rPr>
              <a:t>Economic sustainability:</a:t>
            </a:r>
          </a:p>
          <a:p>
            <a:r>
              <a:rPr lang="en-GB" smtClean="0">
                <a:solidFill>
                  <a:srgbClr val="FF0000"/>
                </a:solidFill>
                <a:latin typeface="Arial - 24"/>
              </a:rPr>
              <a:t>2</a:t>
            </a:r>
            <a:r>
              <a:rPr lang="en-GB" smtClean="0">
                <a:solidFill>
                  <a:srgbClr val="000000"/>
                </a:solidFill>
                <a:latin typeface="Arial - 24"/>
              </a:rPr>
              <a:t>50 jobs in Solar Valley / environmental businesses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31200" y="1028700"/>
            <a:ext cx="1962531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FF0000"/>
                </a:solidFill>
                <a:latin typeface="Arial - 24"/>
              </a:rPr>
              <a:t>Env sus:</a:t>
            </a:r>
          </a:p>
          <a:p>
            <a:r>
              <a:rPr lang="en-GB" smtClean="0">
                <a:solidFill>
                  <a:srgbClr val="FF0000"/>
                </a:solidFill>
                <a:latin typeface="Arial - 24"/>
              </a:rPr>
              <a:t>r</a:t>
            </a:r>
            <a:r>
              <a:rPr lang="en-GB" smtClean="0">
                <a:solidFill>
                  <a:srgbClr val="000000"/>
                </a:solidFill>
                <a:latin typeface="Arial - 24"/>
              </a:rPr>
              <a:t>e-use &amp; recycle waste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67700" y="3556000"/>
            <a:ext cx="1968500" cy="120032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Vauban: brownfield, low energy, green roofs.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</p:spTree>
    <p:extLst>
      <p:ext uri="{BB962C8B-B14F-4D97-AF65-F5344CB8AC3E}">
        <p14:creationId xmlns:p14="http://schemas.microsoft.com/office/powerpoint/2010/main" val="35188905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5200" y="177800"/>
            <a:ext cx="8310166" cy="5078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2700" smtClean="0">
                <a:solidFill>
                  <a:srgbClr val="000000"/>
                </a:solidFill>
                <a:latin typeface="Arial - 36"/>
              </a:rPr>
              <a:t>Economic change in a NEE or LIC: India</a:t>
            </a:r>
            <a:endParaRPr lang="en-GB" sz="2700">
              <a:solidFill>
                <a:srgbClr val="000000"/>
              </a:solidFill>
              <a:latin typeface="Arial - 36"/>
            </a:endParaRPr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0" y="927100"/>
            <a:ext cx="4310253" cy="2531364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4" name="TextBox 3"/>
          <p:cNvSpPr txBox="1"/>
          <p:nvPr/>
        </p:nvSpPr>
        <p:spPr>
          <a:xfrm>
            <a:off x="190500" y="977900"/>
            <a:ext cx="3006378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Former British colony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800" y="1905000"/>
            <a:ext cx="1592511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HDI = 0.61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500" y="3035300"/>
            <a:ext cx="3068193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Outsourcing of call centres &amp; IT services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200" y="4406900"/>
            <a:ext cx="2701578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TNCs e.g. Unilever</a:t>
            </a:r>
          </a:p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+ / -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83000" y="4038600"/>
            <a:ext cx="3717776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Short term aid from NGOS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59200" y="4622800"/>
            <a:ext cx="3532783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Top down / bottom up aid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75600" y="3390900"/>
            <a:ext cx="2183384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Economic growth affects the environment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64500" y="965200"/>
            <a:ext cx="2153539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Reduced tariffs = more trade. 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62900" y="2476500"/>
            <a:ext cx="1889125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Globalisation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</p:spTree>
    <p:extLst>
      <p:ext uri="{BB962C8B-B14F-4D97-AF65-F5344CB8AC3E}">
        <p14:creationId xmlns:p14="http://schemas.microsoft.com/office/powerpoint/2010/main" val="26716225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231900"/>
            <a:ext cx="4679950" cy="3152267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3" name="TextBox 2"/>
          <p:cNvSpPr txBox="1"/>
          <p:nvPr/>
        </p:nvSpPr>
        <p:spPr>
          <a:xfrm>
            <a:off x="1016000" y="38100"/>
            <a:ext cx="8815451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2700" smtClean="0">
                <a:solidFill>
                  <a:srgbClr val="000000"/>
                </a:solidFill>
                <a:latin typeface="Arial - 36"/>
              </a:rPr>
              <a:t>Tourism to reduce the development gap in a LIC or NEE: Jamaica.</a:t>
            </a:r>
            <a:endParaRPr lang="en-GB" sz="2700">
              <a:solidFill>
                <a:srgbClr val="000000"/>
              </a:solidFill>
              <a:latin typeface="Arial - 36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5100" y="1498600"/>
            <a:ext cx="1821111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24% of GDP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000" y="2298700"/>
            <a:ext cx="2380258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$2bn / yr income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900" y="3987800"/>
            <a:ext cx="2171154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Multiplier effect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3136900"/>
            <a:ext cx="1872605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200,000 jobs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59700" y="1244600"/>
            <a:ext cx="1896872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Money goes to TNCs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96200" y="2489200"/>
            <a:ext cx="23241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Volatile industry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34300" y="3149600"/>
            <a:ext cx="2290826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Low skill - low paid jobs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59700" y="4495800"/>
            <a:ext cx="1838375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Env damage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6686" y="970617"/>
            <a:ext cx="393998" cy="5078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2700" smtClean="0">
                <a:solidFill>
                  <a:srgbClr val="FF0000"/>
                </a:solidFill>
                <a:latin typeface="Arial - 36"/>
              </a:rPr>
              <a:t>+</a:t>
            </a:r>
            <a:endParaRPr lang="en-GB" sz="2700">
              <a:solidFill>
                <a:srgbClr val="FF0000"/>
              </a:solidFill>
              <a:latin typeface="Arial - 36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98013" y="778834"/>
            <a:ext cx="279251" cy="5078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2700" smtClean="0">
                <a:solidFill>
                  <a:srgbClr val="FF0000"/>
                </a:solidFill>
                <a:latin typeface="Arial - 36"/>
              </a:rPr>
              <a:t>-</a:t>
            </a:r>
            <a:endParaRPr lang="en-GB" sz="2700">
              <a:solidFill>
                <a:srgbClr val="FF0000"/>
              </a:solidFill>
              <a:latin typeface="Arial - 36"/>
            </a:endParaRPr>
          </a:p>
        </p:txBody>
      </p:sp>
    </p:spTree>
    <p:extLst>
      <p:ext uri="{BB962C8B-B14F-4D97-AF65-F5344CB8AC3E}">
        <p14:creationId xmlns:p14="http://schemas.microsoft.com/office/powerpoint/2010/main" val="7633131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066800"/>
            <a:ext cx="4902454" cy="3679063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3" name="TextBox 2"/>
          <p:cNvSpPr txBox="1"/>
          <p:nvPr/>
        </p:nvSpPr>
        <p:spPr>
          <a:xfrm>
            <a:off x="393700" y="0"/>
            <a:ext cx="9842500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2700" smtClean="0">
                <a:solidFill>
                  <a:srgbClr val="000000"/>
                </a:solidFill>
                <a:latin typeface="Arial - 36"/>
              </a:rPr>
              <a:t>How modern industry can be more sustainable: Tor Quarry, Somerset</a:t>
            </a:r>
            <a:endParaRPr lang="en-GB" sz="2700">
              <a:solidFill>
                <a:srgbClr val="000000"/>
              </a:solidFill>
              <a:latin typeface="Arial - 36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1625600"/>
            <a:ext cx="2333625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Restore lake for wildlife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800" y="2870200"/>
            <a:ext cx="1979464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Trees planted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58100" y="1320800"/>
            <a:ext cx="2368423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Monitor noise and air pollution from lorries and quarrying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6500" y="3340100"/>
            <a:ext cx="2457958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Rail transport = less disruption &amp; pollution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</p:spTree>
    <p:extLst>
      <p:ext uri="{BB962C8B-B14F-4D97-AF65-F5344CB8AC3E}">
        <p14:creationId xmlns:p14="http://schemas.microsoft.com/office/powerpoint/2010/main" val="21669234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82700"/>
            <a:ext cx="4035425" cy="3885692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3" name="TextBox 2"/>
          <p:cNvSpPr txBox="1"/>
          <p:nvPr/>
        </p:nvSpPr>
        <p:spPr>
          <a:xfrm>
            <a:off x="1435100" y="152400"/>
            <a:ext cx="8582660" cy="175432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2700" smtClean="0">
                <a:solidFill>
                  <a:srgbClr val="000000"/>
                </a:solidFill>
                <a:latin typeface="Arial - 36"/>
              </a:rPr>
              <a:t>Example of a local energy scheme in a LIC: Chambamontera micro-hydro  </a:t>
            </a:r>
          </a:p>
          <a:p>
            <a:r>
              <a:rPr lang="en-GB" sz="2700" smtClean="0">
                <a:solidFill>
                  <a:srgbClr val="000000"/>
                </a:solidFill>
                <a:latin typeface="Arial - 36"/>
              </a:rPr>
              <a:t>												or Bihar, India</a:t>
            </a:r>
            <a:endParaRPr lang="en-GB" sz="2700">
              <a:solidFill>
                <a:srgbClr val="000000"/>
              </a:solidFill>
              <a:latin typeface="Arial - 36"/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700" y="2260600"/>
            <a:ext cx="2092579" cy="2564638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5" name="TextBox 4"/>
          <p:cNvSpPr txBox="1"/>
          <p:nvPr/>
        </p:nvSpPr>
        <p:spPr>
          <a:xfrm>
            <a:off x="8686800" y="2616200"/>
            <a:ext cx="1333500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Burn rice husks = biomass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</p:spTree>
    <p:extLst>
      <p:ext uri="{BB962C8B-B14F-4D97-AF65-F5344CB8AC3E}">
        <p14:creationId xmlns:p14="http://schemas.microsoft.com/office/powerpoint/2010/main" val="2125915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0" y="279400"/>
            <a:ext cx="5368163" cy="4813554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  <p:extLst>
      <p:ext uri="{BB962C8B-B14F-4D97-AF65-F5344CB8AC3E}">
        <p14:creationId xmlns:p14="http://schemas.microsoft.com/office/powerpoint/2010/main" val="1194633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0" y="990600"/>
            <a:ext cx="4766690" cy="3433826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3" name="TextBox 2"/>
          <p:cNvSpPr txBox="1"/>
          <p:nvPr/>
        </p:nvSpPr>
        <p:spPr>
          <a:xfrm>
            <a:off x="2133600" y="101600"/>
            <a:ext cx="6226200" cy="5078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2700" smtClean="0">
                <a:solidFill>
                  <a:srgbClr val="000000"/>
                </a:solidFill>
                <a:latin typeface="Arial - 36"/>
              </a:rPr>
              <a:t>Chile Earthquake - HIC. 2010.</a:t>
            </a:r>
            <a:endParaRPr lang="en-GB" sz="2700">
              <a:solidFill>
                <a:srgbClr val="000000"/>
              </a:solidFill>
              <a:latin typeface="Arial - 36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7000" y="1079500"/>
            <a:ext cx="1993900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1600" smtClean="0">
                <a:solidFill>
                  <a:srgbClr val="FF0000"/>
                </a:solidFill>
                <a:latin typeface="Arial - 22"/>
              </a:rPr>
              <a:t>Primary effect:</a:t>
            </a:r>
            <a:r>
              <a:rPr lang="en-GB" sz="1600" smtClean="0">
                <a:solidFill>
                  <a:srgbClr val="000000"/>
                </a:solidFill>
                <a:latin typeface="Arial - 22"/>
              </a:rPr>
              <a:t> 500 deaths (Santiago)</a:t>
            </a:r>
            <a:endParaRPr lang="en-GB" sz="1600">
              <a:solidFill>
                <a:srgbClr val="000000"/>
              </a:solidFill>
              <a:latin typeface="Arial - 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500" y="2997200"/>
            <a:ext cx="3044698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FF0000"/>
                </a:solidFill>
                <a:latin typeface="Arial - 24"/>
              </a:rPr>
              <a:t>Secondary effect:</a:t>
            </a:r>
            <a:r>
              <a:rPr lang="en-GB" smtClean="0">
                <a:solidFill>
                  <a:srgbClr val="000000"/>
                </a:solidFill>
                <a:latin typeface="Arial - 24"/>
              </a:rPr>
              <a:t>  tsunami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69200" y="762000"/>
            <a:ext cx="2169033" cy="147732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FF0000"/>
                </a:solidFill>
                <a:latin typeface="Arial - 24"/>
              </a:rPr>
              <a:t>Immediate response:</a:t>
            </a:r>
            <a:r>
              <a:rPr lang="en-GB" smtClean="0">
                <a:solidFill>
                  <a:srgbClr val="000000"/>
                </a:solidFill>
                <a:latin typeface="Arial - 24"/>
              </a:rPr>
              <a:t>         power restored to 90% of homes in 10 days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0" y="3111500"/>
            <a:ext cx="2149475" cy="120032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FF0000"/>
                </a:solidFill>
                <a:latin typeface="Arial - 24"/>
              </a:rPr>
              <a:t>Long-term response:</a:t>
            </a:r>
            <a:r>
              <a:rPr lang="en-GB" smtClean="0">
                <a:solidFill>
                  <a:srgbClr val="000000"/>
                </a:solidFill>
                <a:latin typeface="Arial - 24"/>
              </a:rPr>
              <a:t>  housing construction plan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</p:spTree>
    <p:extLst>
      <p:ext uri="{BB962C8B-B14F-4D97-AF65-F5344CB8AC3E}">
        <p14:creationId xmlns:p14="http://schemas.microsoft.com/office/powerpoint/2010/main" val="442264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700" y="952500"/>
            <a:ext cx="4407408" cy="329780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3" name="TextBox 2"/>
          <p:cNvSpPr txBox="1"/>
          <p:nvPr/>
        </p:nvSpPr>
        <p:spPr>
          <a:xfrm>
            <a:off x="1803400" y="50800"/>
            <a:ext cx="7294637" cy="5078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2700" smtClean="0">
                <a:solidFill>
                  <a:srgbClr val="000000"/>
                </a:solidFill>
                <a:latin typeface="Arial - 36"/>
              </a:rPr>
              <a:t>Typhoon Haiyan, Philippines. 2013.</a:t>
            </a:r>
            <a:endParaRPr lang="en-GB" sz="2700">
              <a:solidFill>
                <a:srgbClr val="000000"/>
              </a:solidFill>
              <a:latin typeface="Arial - 36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7500" y="596900"/>
            <a:ext cx="1993900" cy="83099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1600" smtClean="0">
                <a:solidFill>
                  <a:srgbClr val="FF0000"/>
                </a:solidFill>
                <a:latin typeface="Arial - 21"/>
              </a:rPr>
              <a:t>Primary effect:</a:t>
            </a:r>
            <a:r>
              <a:rPr lang="en-GB" sz="1600" smtClean="0">
                <a:solidFill>
                  <a:srgbClr val="000000"/>
                </a:solidFill>
                <a:latin typeface="Arial - 21"/>
              </a:rPr>
              <a:t>  6,300 deaths (Tacloban)</a:t>
            </a:r>
            <a:endParaRPr lang="en-GB" sz="1600">
              <a:solidFill>
                <a:srgbClr val="000000"/>
              </a:solidFill>
              <a:latin typeface="Arial - 21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" y="2197100"/>
            <a:ext cx="2413000" cy="120032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FF0000"/>
                </a:solidFill>
                <a:latin typeface="Arial - 24"/>
              </a:rPr>
              <a:t>Secondary effect:</a:t>
            </a:r>
            <a:r>
              <a:rPr lang="en-GB" smtClean="0">
                <a:solidFill>
                  <a:srgbClr val="000000"/>
                </a:solidFill>
                <a:latin typeface="Arial - 24"/>
              </a:rPr>
              <a:t> 6 million people lost their source of income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53300" y="850900"/>
            <a:ext cx="2169033" cy="120032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FF0000"/>
                </a:solidFill>
                <a:latin typeface="Arial - 24"/>
              </a:rPr>
              <a:t>Immediate  response:</a:t>
            </a:r>
            <a:r>
              <a:rPr lang="en-GB" smtClean="0">
                <a:solidFill>
                  <a:srgbClr val="000000"/>
                </a:solidFill>
                <a:latin typeface="Arial - 24"/>
              </a:rPr>
              <a:t>          1,200 evacuation centres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78700" y="2794000"/>
            <a:ext cx="2149475" cy="120032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FF0000"/>
                </a:solidFill>
                <a:latin typeface="Arial - 24"/>
              </a:rPr>
              <a:t>Long-term  response:</a:t>
            </a:r>
            <a:r>
              <a:rPr lang="en-GB" smtClean="0">
                <a:solidFill>
                  <a:srgbClr val="000000"/>
                </a:solidFill>
                <a:latin typeface="Arial - 24"/>
              </a:rPr>
              <a:t> built cyclone shelters for protection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</p:spTree>
    <p:extLst>
      <p:ext uri="{BB962C8B-B14F-4D97-AF65-F5344CB8AC3E}">
        <p14:creationId xmlns:p14="http://schemas.microsoft.com/office/powerpoint/2010/main" val="2343387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0" y="1231900"/>
            <a:ext cx="5262372" cy="2531745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3" name="TextBox 2"/>
          <p:cNvSpPr txBox="1"/>
          <p:nvPr/>
        </p:nvSpPr>
        <p:spPr>
          <a:xfrm>
            <a:off x="279400" y="152400"/>
            <a:ext cx="9740900" cy="5078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2700" smtClean="0">
                <a:solidFill>
                  <a:srgbClr val="000000"/>
                </a:solidFill>
                <a:latin typeface="Arial - 36"/>
              </a:rPr>
              <a:t>Extreme UK weather: Somerset Levels. 2014.</a:t>
            </a:r>
            <a:endParaRPr lang="en-GB" sz="2700">
              <a:solidFill>
                <a:srgbClr val="000000"/>
              </a:solidFill>
              <a:latin typeface="Arial - 36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500" y="1193800"/>
            <a:ext cx="2252726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FF0000"/>
                </a:solidFill>
                <a:latin typeface="Arial - 24"/>
              </a:rPr>
              <a:t>Social effect:</a:t>
            </a:r>
            <a:r>
              <a:rPr lang="en-GB" smtClean="0">
                <a:solidFill>
                  <a:srgbClr val="000000"/>
                </a:solidFill>
                <a:latin typeface="Arial - 24"/>
              </a:rPr>
              <a:t> 600 houses flooded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2578100"/>
            <a:ext cx="2221357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FF0000"/>
                </a:solidFill>
                <a:latin typeface="Arial - 24"/>
              </a:rPr>
              <a:t>Economic effect:</a:t>
            </a:r>
            <a:r>
              <a:rPr lang="en-GB" smtClean="0">
                <a:solidFill>
                  <a:srgbClr val="000000"/>
                </a:solidFill>
                <a:latin typeface="Arial - 24"/>
              </a:rPr>
              <a:t> £10 million damage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900" y="4279900"/>
            <a:ext cx="3394456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FF0000"/>
                </a:solidFill>
                <a:latin typeface="Arial - 24"/>
              </a:rPr>
              <a:t>Environmental effect:</a:t>
            </a:r>
            <a:r>
              <a:rPr lang="en-GB" smtClean="0">
                <a:solidFill>
                  <a:srgbClr val="000000"/>
                </a:solidFill>
                <a:latin typeface="Arial - 24"/>
              </a:rPr>
              <a:t> sewage polluted the water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86700" y="1016000"/>
            <a:ext cx="2314702" cy="120032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FF0000"/>
                </a:solidFill>
                <a:latin typeface="Arial - 24"/>
              </a:rPr>
              <a:t>Immediate response:</a:t>
            </a:r>
            <a:r>
              <a:rPr lang="en-GB" smtClean="0">
                <a:solidFill>
                  <a:srgbClr val="000000"/>
                </a:solidFill>
                <a:latin typeface="Arial - 24"/>
              </a:rPr>
              <a:t> volunteers used boats to rescue people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74000" y="3467100"/>
            <a:ext cx="2326640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FF0000"/>
                </a:solidFill>
                <a:latin typeface="Arial - 24"/>
              </a:rPr>
              <a:t>Long-term response:</a:t>
            </a:r>
            <a:r>
              <a:rPr lang="en-GB" smtClean="0">
                <a:solidFill>
                  <a:srgbClr val="000000"/>
                </a:solidFill>
                <a:latin typeface="Arial - 24"/>
              </a:rPr>
              <a:t> £20m Flood Action Plan (raise banks)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</p:spTree>
    <p:extLst>
      <p:ext uri="{BB962C8B-B14F-4D97-AF65-F5344CB8AC3E}">
        <p14:creationId xmlns:p14="http://schemas.microsoft.com/office/powerpoint/2010/main" val="2081113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892300"/>
            <a:ext cx="4429125" cy="2933192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3" name="Picture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0" y="1981200"/>
            <a:ext cx="4697985" cy="3146933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4" name="TextBox 3"/>
          <p:cNvSpPr txBox="1"/>
          <p:nvPr/>
        </p:nvSpPr>
        <p:spPr>
          <a:xfrm>
            <a:off x="2667000" y="12700"/>
            <a:ext cx="5337249" cy="5078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2700" smtClean="0">
                <a:solidFill>
                  <a:srgbClr val="000000"/>
                </a:solidFill>
                <a:latin typeface="Arial - 36"/>
              </a:rPr>
              <a:t>Managing climate change</a:t>
            </a:r>
            <a:endParaRPr lang="en-GB" sz="2700">
              <a:solidFill>
                <a:srgbClr val="000000"/>
              </a:solidFill>
              <a:latin typeface="Arial - 36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2600" y="723900"/>
            <a:ext cx="4158754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FF0000"/>
                </a:solidFill>
                <a:latin typeface="Arial - 24"/>
              </a:rPr>
              <a:t>Mitigation:</a:t>
            </a:r>
          </a:p>
          <a:p>
            <a:r>
              <a:rPr lang="en-GB" smtClean="0">
                <a:solidFill>
                  <a:srgbClr val="FF0000"/>
                </a:solidFill>
                <a:latin typeface="Arial - 24"/>
              </a:rPr>
              <a:t>H</a:t>
            </a:r>
            <a:r>
              <a:rPr lang="en-GB" smtClean="0">
                <a:solidFill>
                  <a:srgbClr val="000000"/>
                </a:solidFill>
                <a:latin typeface="Arial - 24"/>
              </a:rPr>
              <a:t>inkley Point, Nuclear Power 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70600" y="635000"/>
            <a:ext cx="3950335" cy="92333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FF0000"/>
                </a:solidFill>
                <a:latin typeface="Arial - 24"/>
              </a:rPr>
              <a:t>Adaptation:</a:t>
            </a:r>
          </a:p>
          <a:p>
            <a:r>
              <a:rPr lang="en-GB" smtClean="0">
                <a:solidFill>
                  <a:srgbClr val="FF0000"/>
                </a:solidFill>
                <a:latin typeface="Arial - 24"/>
              </a:rPr>
              <a:t>S</a:t>
            </a:r>
            <a:r>
              <a:rPr lang="en-GB" smtClean="0">
                <a:solidFill>
                  <a:srgbClr val="000000"/>
                </a:solidFill>
                <a:latin typeface="Arial - 24"/>
              </a:rPr>
              <a:t>ea walls &amp; raising houses in the Maldives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3695700"/>
            <a:ext cx="923671" cy="1701546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  <p:extLst>
      <p:ext uri="{BB962C8B-B14F-4D97-AF65-F5344CB8AC3E}">
        <p14:creationId xmlns:p14="http://schemas.microsoft.com/office/powerpoint/2010/main" val="2660035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00" y="990600"/>
            <a:ext cx="4046601" cy="2960116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3" name="TextBox 2"/>
          <p:cNvSpPr txBox="1"/>
          <p:nvPr/>
        </p:nvSpPr>
        <p:spPr>
          <a:xfrm>
            <a:off x="381000" y="76200"/>
            <a:ext cx="9639300" cy="5078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2700" smtClean="0">
                <a:solidFill>
                  <a:srgbClr val="000000"/>
                </a:solidFill>
                <a:latin typeface="Arial - 36"/>
              </a:rPr>
              <a:t>Small-scale ecosystem: Fulford School Pond</a:t>
            </a:r>
            <a:endParaRPr lang="en-GB" sz="2700">
              <a:solidFill>
                <a:srgbClr val="000000"/>
              </a:solidFill>
              <a:latin typeface="Arial - 36"/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1016000"/>
            <a:ext cx="3954780" cy="2924937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5" name="TextBox 4"/>
          <p:cNvSpPr txBox="1"/>
          <p:nvPr/>
        </p:nvSpPr>
        <p:spPr>
          <a:xfrm>
            <a:off x="444500" y="4368800"/>
            <a:ext cx="957961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Ecosystem change: conservation groups cleared the overgrown vegetation. Short term. Long term.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</p:spTree>
    <p:extLst>
      <p:ext uri="{BB962C8B-B14F-4D97-AF65-F5344CB8AC3E}">
        <p14:creationId xmlns:p14="http://schemas.microsoft.com/office/powerpoint/2010/main" val="3224397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00" y="647700"/>
            <a:ext cx="3369945" cy="2366772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3" name="TextBox 2"/>
          <p:cNvSpPr txBox="1"/>
          <p:nvPr/>
        </p:nvSpPr>
        <p:spPr>
          <a:xfrm>
            <a:off x="2501900" y="12700"/>
            <a:ext cx="5412259" cy="5078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2700" smtClean="0">
                <a:solidFill>
                  <a:srgbClr val="000000"/>
                </a:solidFill>
                <a:latin typeface="Arial - 36"/>
              </a:rPr>
              <a:t>Amazon Rainforest, Brazil</a:t>
            </a:r>
            <a:endParaRPr lang="en-GB" sz="2700">
              <a:solidFill>
                <a:srgbClr val="000000"/>
              </a:solidFill>
              <a:latin typeface="Arial - 36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825500"/>
            <a:ext cx="2397075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Belo Monte Dam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270000"/>
            <a:ext cx="3081147" cy="163957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6" name="TextBox 5"/>
          <p:cNvSpPr txBox="1"/>
          <p:nvPr/>
        </p:nvSpPr>
        <p:spPr>
          <a:xfrm>
            <a:off x="88900" y="3441700"/>
            <a:ext cx="1497459" cy="3847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1900" smtClean="0">
                <a:solidFill>
                  <a:srgbClr val="000000"/>
                </a:solidFill>
                <a:latin typeface="Arial - 26"/>
              </a:rPr>
              <a:t>Awa tribe</a:t>
            </a:r>
            <a:endParaRPr lang="en-GB" sz="1900">
              <a:solidFill>
                <a:srgbClr val="000000"/>
              </a:solidFill>
              <a:latin typeface="Arial - 26"/>
            </a:endParaRPr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3860800"/>
            <a:ext cx="1388364" cy="1909953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8" name="Picture 7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0" y="3581400"/>
            <a:ext cx="3209798" cy="176491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9" name="TextBox 8"/>
          <p:cNvSpPr txBox="1"/>
          <p:nvPr/>
        </p:nvSpPr>
        <p:spPr>
          <a:xfrm>
            <a:off x="3898900" y="3149600"/>
            <a:ext cx="4193282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Rondonia Mine &amp; Cattle ranch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pic>
        <p:nvPicPr>
          <p:cNvPr id="10" name="Picture 9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0" y="3543300"/>
            <a:ext cx="2869438" cy="187667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700" y="1079500"/>
            <a:ext cx="2866009" cy="1880108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12" name="TextBox 11"/>
          <p:cNvSpPr txBox="1"/>
          <p:nvPr/>
        </p:nvSpPr>
        <p:spPr>
          <a:xfrm>
            <a:off x="8001000" y="342900"/>
            <a:ext cx="2589276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JUMA lodge, ecotourism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</p:spTree>
    <p:extLst>
      <p:ext uri="{BB962C8B-B14F-4D97-AF65-F5344CB8AC3E}">
        <p14:creationId xmlns:p14="http://schemas.microsoft.com/office/powerpoint/2010/main" val="1465931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00" y="800100"/>
            <a:ext cx="5284597" cy="330962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3" name="TextBox 2"/>
          <p:cNvSpPr txBox="1"/>
          <p:nvPr/>
        </p:nvSpPr>
        <p:spPr>
          <a:xfrm>
            <a:off x="2222500" y="88900"/>
            <a:ext cx="5997377" cy="5078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2700" smtClean="0">
                <a:solidFill>
                  <a:srgbClr val="000000"/>
                </a:solidFill>
                <a:latin typeface="Arial - 36"/>
              </a:rPr>
              <a:t>Cold environments: Svalbard</a:t>
            </a:r>
            <a:endParaRPr lang="en-GB" sz="2700">
              <a:solidFill>
                <a:srgbClr val="000000"/>
              </a:solidFill>
              <a:latin typeface="Arial - 36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800" y="723900"/>
            <a:ext cx="2493264" cy="175432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FF0000"/>
                </a:solidFill>
                <a:latin typeface="Arial - 24"/>
              </a:rPr>
              <a:t>Opportunities:</a:t>
            </a:r>
          </a:p>
          <a:p>
            <a:r>
              <a:rPr lang="en-GB" smtClean="0">
                <a:solidFill>
                  <a:srgbClr val="FF0000"/>
                </a:solidFill>
                <a:latin typeface="Arial - 24"/>
              </a:rPr>
              <a:t>S</a:t>
            </a:r>
            <a:r>
              <a:rPr lang="en-GB" smtClean="0">
                <a:solidFill>
                  <a:srgbClr val="000000"/>
                </a:solidFill>
                <a:latin typeface="Arial - 24"/>
              </a:rPr>
              <a:t>vea mine - 300 jobs,</a:t>
            </a:r>
          </a:p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tourism - 70,000/yr to Longyearbyen</a:t>
            </a:r>
          </a:p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power station @ Lyb</a:t>
            </a:r>
          </a:p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fishing - Barents Sea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12100" y="889000"/>
            <a:ext cx="2111756" cy="230832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mtClean="0">
                <a:solidFill>
                  <a:srgbClr val="FF0000"/>
                </a:solidFill>
                <a:latin typeface="Arial - 24"/>
              </a:rPr>
              <a:t>Challenges:</a:t>
            </a:r>
          </a:p>
          <a:p>
            <a:r>
              <a:rPr lang="en-GB" smtClean="0">
                <a:solidFill>
                  <a:srgbClr val="FF0000"/>
                </a:solidFill>
                <a:latin typeface="Arial - 24"/>
              </a:rPr>
              <a:t>c</a:t>
            </a:r>
            <a:r>
              <a:rPr lang="en-GB" smtClean="0">
                <a:solidFill>
                  <a:srgbClr val="000000"/>
                </a:solidFill>
                <a:latin typeface="Arial - 24"/>
              </a:rPr>
              <a:t>onstruction &amp; permafrost</a:t>
            </a:r>
          </a:p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accessibility - 50km roads in Lyb</a:t>
            </a:r>
          </a:p>
          <a:p>
            <a:r>
              <a:rPr lang="en-GB" smtClean="0">
                <a:solidFill>
                  <a:srgbClr val="000000"/>
                </a:solidFill>
                <a:latin typeface="Arial - 24"/>
              </a:rPr>
              <a:t>extreme temp - 30C &amp; limited daylight</a:t>
            </a:r>
            <a:endParaRPr lang="en-GB">
              <a:solidFill>
                <a:srgbClr val="000000"/>
              </a:solidFill>
              <a:latin typeface="Arial - 24"/>
            </a:endParaRPr>
          </a:p>
        </p:txBody>
      </p:sp>
    </p:spTree>
    <p:extLst>
      <p:ext uri="{BB962C8B-B14F-4D97-AF65-F5344CB8AC3E}">
        <p14:creationId xmlns:p14="http://schemas.microsoft.com/office/powerpoint/2010/main" val="16813534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726</Words>
  <Application>Microsoft Office PowerPoint</Application>
  <PresentationFormat>Custom</PresentationFormat>
  <Paragraphs>154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Arial - 24</vt:lpstr>
      <vt:lpstr>Calibri</vt:lpstr>
      <vt:lpstr>Arial - 28</vt:lpstr>
      <vt:lpstr>Arial - 26</vt:lpstr>
      <vt:lpstr>Arial - 22</vt:lpstr>
      <vt:lpstr>Calibri Light</vt:lpstr>
      <vt:lpstr>Arial - 18</vt:lpstr>
      <vt:lpstr>Arial - 25</vt:lpstr>
      <vt:lpstr>Arial</vt:lpstr>
      <vt:lpstr>Arial - 21</vt:lpstr>
      <vt:lpstr>Arial - 36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Fulford School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Hickling, Mr. P</dc:creator>
  <cp:lastModifiedBy>Hickling, Mr. P</cp:lastModifiedBy>
  <cp:revision>1</cp:revision>
  <dcterms:created xsi:type="dcterms:W3CDTF">2018-05-24T09:23:00Z</dcterms:created>
  <dcterms:modified xsi:type="dcterms:W3CDTF">2018-05-24T09:23:02Z</dcterms:modified>
</cp:coreProperties>
</file>